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
      <p:font typeface="Lora"/>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ora-regular.fntdata"/><Relationship Id="rId50" Type="http://schemas.openxmlformats.org/officeDocument/2006/relationships/font" Target="fonts/Roboto-boldItalic.fntdata"/><Relationship Id="rId53" Type="http://schemas.openxmlformats.org/officeDocument/2006/relationships/font" Target="fonts/Lora-italic.fntdata"/><Relationship Id="rId52" Type="http://schemas.openxmlformats.org/officeDocument/2006/relationships/font" Target="fonts/Lora-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Lora-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488d2f4aa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488d2f4aa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429f8cea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429f8cea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429f8cea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429f8cea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429f8cea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429f8cea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429f8cea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429f8cea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429f8cea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429f8cea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429f8cea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429f8cea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429f8cea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429f8cea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243a8c21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243a8c21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429f8cea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429f8cea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488d2f4a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488d2f4a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24b68ae6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24b68ae6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488d2f4a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488d2f4a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429f8cea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429f8cea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488d2f4a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488d2f4a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488d2f4a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488d2f4a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429f8cea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429f8cea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429f8cea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429f8cea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429f8cea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429f8cea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429f8cea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429f8cea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429f8cea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429f8cea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429f8cea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429f8cea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429f8cea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429f8cea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429f8cea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429f8cea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429f8cea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429f8cea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45491f82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45491f82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429f8cea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429f8cea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429f8cea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429f8cea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45491f820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45491f820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45491f82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45491f82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45491f820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45491f820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4b68ae62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4b68ae62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429f8ce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429f8ce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488d2f4aa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488d2f4aa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488d2f4aa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488d2f4aa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429f8ce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429f8ce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429f8cea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429f8cea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429f8cea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429f8cea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429f8ce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429f8ce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429f8ce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429f8ce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7.jpg"/><Relationship Id="rId4" Type="http://schemas.openxmlformats.org/officeDocument/2006/relationships/image" Target="../media/image20.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22.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7.jpg"/><Relationship Id="rId4" Type="http://schemas.openxmlformats.org/officeDocument/2006/relationships/image" Target="../media/image25.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image" Target="../media/image32.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26.png"/><Relationship Id="rId7"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8.jp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2.jpg"/><Relationship Id="rId4" Type="http://schemas.openxmlformats.org/officeDocument/2006/relationships/image" Target="../media/image57.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7.jp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9.jp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7.jp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6.jpg"/><Relationship Id="rId4" Type="http://schemas.openxmlformats.org/officeDocument/2006/relationships/image" Target="../media/image54.png"/><Relationship Id="rId5"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3.jp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1.jp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9.jpg"/><Relationship Id="rId4" Type="http://schemas.openxmlformats.org/officeDocument/2006/relationships/image" Target="../media/image66.png"/><Relationship Id="rId5"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0.png"/><Relationship Id="rId5"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5.jpg"/><Relationship Id="rId4" Type="http://schemas.openxmlformats.org/officeDocument/2006/relationships/image" Target="../media/image70.jpg"/><Relationship Id="rId5"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63.jp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5.jp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60.jp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60.jp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0.jpg"/><Relationship Id="rId4" Type="http://schemas.openxmlformats.org/officeDocument/2006/relationships/image" Target="../media/image73.png"/><Relationship Id="rId5"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60.jp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6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60.jp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7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1.png"/><Relationship Id="rId5"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8.jpg"/><Relationship Id="rId4" Type="http://schemas.openxmlformats.org/officeDocument/2006/relationships/hyperlink" Target="https://en.wikipedia.org/wiki/Cashless_society" TargetMode="External"/><Relationship Id="rId5" Type="http://schemas.openxmlformats.org/officeDocument/2006/relationships/hyperlink" Target="https://timesofindia.indiatimes.com/blogs/voices/the-possibility-of-a-cashless-society-speeds-up-in-india/"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77.jp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179175" y="84325"/>
            <a:ext cx="8822100" cy="49854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i="1" lang="en-GB" sz="1600">
                <a:solidFill>
                  <a:schemeClr val="lt1"/>
                </a:solidFill>
              </a:rPr>
              <a:t>JAYPEE INSTITUTE OF INFORMATION</a:t>
            </a:r>
            <a:endParaRPr b="1" i="1" sz="1600">
              <a:solidFill>
                <a:schemeClr val="lt1"/>
              </a:solidFill>
            </a:endParaRPr>
          </a:p>
          <a:p>
            <a:pPr indent="0" lvl="0" marL="0" rtl="0" algn="ctr">
              <a:lnSpc>
                <a:spcPct val="115000"/>
              </a:lnSpc>
              <a:spcBef>
                <a:spcPts val="1200"/>
              </a:spcBef>
              <a:spcAft>
                <a:spcPts val="0"/>
              </a:spcAft>
              <a:buNone/>
            </a:pPr>
            <a:r>
              <a:rPr b="1" i="1" lang="en-GB" sz="1600">
                <a:solidFill>
                  <a:schemeClr val="lt1"/>
                </a:solidFill>
              </a:rPr>
              <a:t>TECHNOLOGY, NOIDA , SECTOR-62</a:t>
            </a:r>
            <a:endParaRPr b="1" i="1" sz="1600">
              <a:solidFill>
                <a:schemeClr val="lt1"/>
              </a:solidFill>
            </a:endParaRPr>
          </a:p>
          <a:p>
            <a:pPr indent="0" lvl="0" marL="0" rtl="0" algn="ctr">
              <a:lnSpc>
                <a:spcPct val="115000"/>
              </a:lnSpc>
              <a:spcBef>
                <a:spcPts val="1200"/>
              </a:spcBef>
              <a:spcAft>
                <a:spcPts val="0"/>
              </a:spcAft>
              <a:buNone/>
            </a:pPr>
            <a:r>
              <a:t/>
            </a:r>
            <a:endParaRPr b="1" sz="2600">
              <a:solidFill>
                <a:schemeClr val="lt1"/>
              </a:solidFill>
            </a:endParaRPr>
          </a:p>
          <a:p>
            <a:pPr indent="0" lvl="0" marL="0" rtl="0" algn="ctr">
              <a:lnSpc>
                <a:spcPct val="115000"/>
              </a:lnSpc>
              <a:spcBef>
                <a:spcPts val="1200"/>
              </a:spcBef>
              <a:spcAft>
                <a:spcPts val="0"/>
              </a:spcAft>
              <a:buNone/>
            </a:pPr>
            <a:r>
              <a:t/>
            </a:r>
            <a:endParaRPr b="1" sz="2600">
              <a:solidFill>
                <a:schemeClr val="lt1"/>
              </a:solidFill>
            </a:endParaRPr>
          </a:p>
          <a:p>
            <a:pPr indent="0" lvl="0" marL="0" rtl="0" algn="ctr">
              <a:lnSpc>
                <a:spcPct val="115000"/>
              </a:lnSpc>
              <a:spcBef>
                <a:spcPts val="1200"/>
              </a:spcBef>
              <a:spcAft>
                <a:spcPts val="0"/>
              </a:spcAft>
              <a:buNone/>
            </a:pPr>
            <a:r>
              <a:rPr b="1" lang="en-GB" sz="1600">
                <a:solidFill>
                  <a:schemeClr val="lt1"/>
                </a:solidFill>
              </a:rPr>
              <a:t>LIFE SKILL PROJECT</a:t>
            </a:r>
            <a:endParaRPr b="1" sz="1600">
              <a:solidFill>
                <a:schemeClr val="lt1"/>
              </a:solidFill>
            </a:endParaRPr>
          </a:p>
          <a:p>
            <a:pPr indent="0" lvl="0" marL="508000" marR="114300" rtl="0" algn="ctr">
              <a:lnSpc>
                <a:spcPct val="115000"/>
              </a:lnSpc>
              <a:spcBef>
                <a:spcPts val="600"/>
              </a:spcBef>
              <a:spcAft>
                <a:spcPts val="0"/>
              </a:spcAft>
              <a:buNone/>
            </a:pPr>
            <a:r>
              <a:rPr b="1" i="1" lang="en-GB" sz="2000" u="sng">
                <a:solidFill>
                  <a:schemeClr val="lt1"/>
                </a:solidFill>
              </a:rPr>
              <a:t>IS INDIA READY FOR CASHLESS economy ??</a:t>
            </a:r>
            <a:endParaRPr b="1" i="1" sz="2000" u="sng">
              <a:solidFill>
                <a:schemeClr val="lt1"/>
              </a:solidFill>
            </a:endParaRPr>
          </a:p>
          <a:p>
            <a:pPr indent="0" lvl="0" marL="0" rtl="0" algn="just">
              <a:lnSpc>
                <a:spcPct val="115000"/>
              </a:lnSpc>
              <a:spcBef>
                <a:spcPts val="1200"/>
              </a:spcBef>
              <a:spcAft>
                <a:spcPts val="0"/>
              </a:spcAft>
              <a:buNone/>
            </a:pPr>
            <a:r>
              <a:rPr b="1" i="1" lang="en-GB" sz="2000">
                <a:solidFill>
                  <a:schemeClr val="lt1"/>
                </a:solidFill>
              </a:rPr>
              <a:t>      SUBMITTED TO:                                              BY: </a:t>
            </a:r>
            <a:endParaRPr b="1" i="1" sz="2000">
              <a:solidFill>
                <a:schemeClr val="lt1"/>
              </a:solidFill>
            </a:endParaRPr>
          </a:p>
          <a:p>
            <a:pPr indent="0" lvl="0" marL="0" rtl="0" algn="just">
              <a:lnSpc>
                <a:spcPct val="115000"/>
              </a:lnSpc>
              <a:spcBef>
                <a:spcPts val="1200"/>
              </a:spcBef>
              <a:spcAft>
                <a:spcPts val="0"/>
              </a:spcAft>
              <a:buNone/>
            </a:pPr>
            <a:r>
              <a:rPr b="1" i="1" lang="en-GB" sz="2000">
                <a:solidFill>
                  <a:schemeClr val="lt1"/>
                </a:solidFill>
              </a:rPr>
              <a:t>      </a:t>
            </a:r>
            <a:r>
              <a:rPr b="1" i="1" lang="en-GB" sz="2000" u="sng">
                <a:solidFill>
                  <a:schemeClr val="lt1"/>
                </a:solidFill>
              </a:rPr>
              <a:t>Mrs. Ankita Das Ma’am</a:t>
            </a:r>
            <a:r>
              <a:rPr b="1" i="1" lang="en-GB" sz="2000">
                <a:solidFill>
                  <a:schemeClr val="lt1"/>
                </a:solidFill>
              </a:rPr>
              <a:t>                                        </a:t>
            </a:r>
            <a:endParaRPr b="1" i="1" sz="1400">
              <a:solidFill>
                <a:schemeClr val="lt1"/>
              </a:solidFill>
            </a:endParaRPr>
          </a:p>
          <a:p>
            <a:pPr indent="0" lvl="0" marL="0" rtl="0" algn="just">
              <a:lnSpc>
                <a:spcPct val="115000"/>
              </a:lnSpc>
              <a:spcBef>
                <a:spcPts val="1200"/>
              </a:spcBef>
              <a:spcAft>
                <a:spcPts val="0"/>
              </a:spcAft>
              <a:buNone/>
            </a:pPr>
            <a:r>
              <a:rPr b="1" i="1" lang="en-GB" sz="2000" u="sng">
                <a:solidFill>
                  <a:schemeClr val="lt1"/>
                </a:solidFill>
              </a:rPr>
              <a:t>                                                                                                                            </a:t>
            </a:r>
            <a:endParaRPr b="1" i="1">
              <a:solidFill>
                <a:schemeClr val="lt1"/>
              </a:solidFill>
            </a:endParaRPr>
          </a:p>
        </p:txBody>
      </p:sp>
      <p:sp>
        <p:nvSpPr>
          <p:cNvPr id="55" name="Google Shape;55;p13"/>
          <p:cNvSpPr txBox="1"/>
          <p:nvPr>
            <p:ph idx="1" type="body"/>
          </p:nvPr>
        </p:nvSpPr>
        <p:spPr>
          <a:xfrm>
            <a:off x="-94850" y="5017025"/>
            <a:ext cx="9144000" cy="1266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Clr>
                <a:schemeClr val="dk1"/>
              </a:buClr>
              <a:buSzPct val="61111"/>
              <a:buFont typeface="Arial"/>
              <a:buNone/>
            </a:pPr>
            <a:r>
              <a:t/>
            </a:r>
            <a:endParaRPr i="1">
              <a:solidFill>
                <a:schemeClr val="lt1"/>
              </a:solidFill>
            </a:endParaRPr>
          </a:p>
          <a:p>
            <a:pPr indent="0" lvl="0" marL="0" rtl="0" algn="l">
              <a:spcBef>
                <a:spcPts val="0"/>
              </a:spcBef>
              <a:spcAft>
                <a:spcPts val="1200"/>
              </a:spcAft>
              <a:buNone/>
            </a:pPr>
            <a:r>
              <a:t/>
            </a:r>
            <a:endParaRPr i="1"/>
          </a:p>
        </p:txBody>
      </p:sp>
      <p:pic>
        <p:nvPicPr>
          <p:cNvPr id="56" name="Google Shape;56;p13"/>
          <p:cNvPicPr preferRelativeResize="0"/>
          <p:nvPr/>
        </p:nvPicPr>
        <p:blipFill>
          <a:blip r:embed="rId4">
            <a:alphaModFix/>
          </a:blip>
          <a:stretch>
            <a:fillRect/>
          </a:stretch>
        </p:blipFill>
        <p:spPr>
          <a:xfrm>
            <a:off x="4121125" y="837650"/>
            <a:ext cx="948600" cy="1301950"/>
          </a:xfrm>
          <a:prstGeom prst="rect">
            <a:avLst/>
          </a:prstGeom>
          <a:noFill/>
          <a:ln>
            <a:noFill/>
          </a:ln>
        </p:spPr>
      </p:pic>
      <p:sp>
        <p:nvSpPr>
          <p:cNvPr id="57" name="Google Shape;57;p13"/>
          <p:cNvSpPr txBox="1"/>
          <p:nvPr/>
        </p:nvSpPr>
        <p:spPr>
          <a:xfrm>
            <a:off x="5207925" y="3381175"/>
            <a:ext cx="4432500" cy="1280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i="1" lang="en-GB" sz="1600">
                <a:solidFill>
                  <a:schemeClr val="lt1"/>
                </a:solidFill>
              </a:rPr>
              <a:t>1)HIMANSHU DIXIT (21103262)</a:t>
            </a:r>
            <a:endParaRPr b="1" i="1" sz="1600">
              <a:solidFill>
                <a:schemeClr val="lt1"/>
              </a:solidFill>
            </a:endParaRPr>
          </a:p>
          <a:p>
            <a:pPr indent="0" lvl="0" marL="0" rtl="0" algn="l">
              <a:lnSpc>
                <a:spcPct val="115000"/>
              </a:lnSpc>
              <a:spcBef>
                <a:spcPts val="0"/>
              </a:spcBef>
              <a:spcAft>
                <a:spcPts val="0"/>
              </a:spcAft>
              <a:buNone/>
            </a:pPr>
            <a:r>
              <a:rPr b="1" i="1" lang="en-GB" sz="1600">
                <a:solidFill>
                  <a:schemeClr val="lt1"/>
                </a:solidFill>
              </a:rPr>
              <a:t>2)AASHUTOSH  PRADHAN (21103242)</a:t>
            </a:r>
            <a:endParaRPr b="1" i="1" sz="1600">
              <a:solidFill>
                <a:schemeClr val="lt1"/>
              </a:solidFill>
            </a:endParaRPr>
          </a:p>
          <a:p>
            <a:pPr indent="0" lvl="0" marL="0" rtl="0" algn="l">
              <a:lnSpc>
                <a:spcPct val="115000"/>
              </a:lnSpc>
              <a:spcBef>
                <a:spcPts val="0"/>
              </a:spcBef>
              <a:spcAft>
                <a:spcPts val="0"/>
              </a:spcAft>
              <a:buNone/>
            </a:pPr>
            <a:r>
              <a:rPr b="1" i="1" lang="en-GB" sz="1600">
                <a:solidFill>
                  <a:schemeClr val="lt1"/>
                </a:solidFill>
              </a:rPr>
              <a:t>3)ARYAMAN  VISHNOI (21103260)</a:t>
            </a:r>
            <a:endParaRPr b="1" i="1" sz="1600">
              <a:solidFill>
                <a:schemeClr val="lt1"/>
              </a:solidFill>
            </a:endParaRPr>
          </a:p>
          <a:p>
            <a:pPr indent="0" lvl="0" marL="0" rtl="0" algn="l">
              <a:lnSpc>
                <a:spcPct val="115000"/>
              </a:lnSpc>
              <a:spcBef>
                <a:spcPts val="0"/>
              </a:spcBef>
              <a:spcAft>
                <a:spcPts val="0"/>
              </a:spcAft>
              <a:buNone/>
            </a:pPr>
            <a:r>
              <a:rPr b="1" i="1" lang="en-GB" sz="1600">
                <a:solidFill>
                  <a:schemeClr val="lt1"/>
                </a:solidFill>
              </a:rPr>
              <a:t>4)ARYAN RAZDAN (21103271)</a:t>
            </a:r>
            <a:endParaRPr b="1" i="1" sz="1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4">
            <a:alphaModFix/>
          </a:blip>
          <a:stretch>
            <a:fillRect/>
          </a:stretch>
        </p:blipFill>
        <p:spPr>
          <a:xfrm>
            <a:off x="4857175" y="477175"/>
            <a:ext cx="3323250" cy="1743075"/>
          </a:xfrm>
          <a:prstGeom prst="rect">
            <a:avLst/>
          </a:prstGeom>
          <a:noFill/>
          <a:ln>
            <a:noFill/>
          </a:ln>
        </p:spPr>
      </p:pic>
      <p:pic>
        <p:nvPicPr>
          <p:cNvPr id="124" name="Google Shape;124;p22"/>
          <p:cNvPicPr preferRelativeResize="0"/>
          <p:nvPr/>
        </p:nvPicPr>
        <p:blipFill rotWithShape="1">
          <a:blip r:embed="rId5">
            <a:alphaModFix/>
          </a:blip>
          <a:srcRect b="22958" l="53520" r="17429" t="28462"/>
          <a:stretch/>
        </p:blipFill>
        <p:spPr>
          <a:xfrm>
            <a:off x="340525" y="2294138"/>
            <a:ext cx="3583373" cy="2311926"/>
          </a:xfrm>
          <a:prstGeom prst="rect">
            <a:avLst/>
          </a:prstGeom>
          <a:noFill/>
          <a:ln>
            <a:noFill/>
          </a:ln>
        </p:spPr>
      </p:pic>
      <p:sp>
        <p:nvSpPr>
          <p:cNvPr id="125" name="Google Shape;125;p22"/>
          <p:cNvSpPr txBox="1"/>
          <p:nvPr/>
        </p:nvSpPr>
        <p:spPr>
          <a:xfrm>
            <a:off x="340463" y="615050"/>
            <a:ext cx="3583500" cy="8313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4200" u="sng">
                <a:solidFill>
                  <a:schemeClr val="lt1"/>
                </a:solidFill>
              </a:rPr>
              <a:t>Lower Risks</a:t>
            </a:r>
            <a:endParaRPr b="1" i="1" sz="4200" u="sng">
              <a:solidFill>
                <a:schemeClr val="lt1"/>
              </a:solidFill>
            </a:endParaRPr>
          </a:p>
        </p:txBody>
      </p:sp>
      <p:sp>
        <p:nvSpPr>
          <p:cNvPr id="126" name="Google Shape;126;p22"/>
          <p:cNvSpPr txBox="1"/>
          <p:nvPr/>
        </p:nvSpPr>
        <p:spPr>
          <a:xfrm>
            <a:off x="4572000" y="2651275"/>
            <a:ext cx="37647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300">
                <a:solidFill>
                  <a:schemeClr val="lt1"/>
                </a:solidFill>
              </a:rPr>
              <a:t>If card or mobile is stolen, it’s easy to block a card or a transaction remotely, but it is almost impossible to get your cash back.</a:t>
            </a:r>
            <a:endParaRPr i="1" sz="23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5253300" cy="5727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a:solidFill>
                  <a:schemeClr val="lt1"/>
                </a:solidFill>
              </a:rPr>
              <a:t>3) EFFICIENT AND CONVENIENT</a:t>
            </a:r>
            <a:endParaRPr b="1" i="1">
              <a:solidFill>
                <a:schemeClr val="lt1"/>
              </a:solidFill>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3"/>
          <p:cNvPicPr preferRelativeResize="0"/>
          <p:nvPr/>
        </p:nvPicPr>
        <p:blipFill>
          <a:blip r:embed="rId4">
            <a:alphaModFix/>
          </a:blip>
          <a:stretch>
            <a:fillRect/>
          </a:stretch>
        </p:blipFill>
        <p:spPr>
          <a:xfrm>
            <a:off x="311700" y="1152475"/>
            <a:ext cx="4654126" cy="3579550"/>
          </a:xfrm>
          <a:prstGeom prst="rect">
            <a:avLst/>
          </a:prstGeom>
          <a:noFill/>
          <a:ln>
            <a:noFill/>
          </a:ln>
        </p:spPr>
      </p:pic>
      <p:sp>
        <p:nvSpPr>
          <p:cNvPr id="134" name="Google Shape;134;p23"/>
          <p:cNvSpPr txBox="1"/>
          <p:nvPr/>
        </p:nvSpPr>
        <p:spPr>
          <a:xfrm>
            <a:off x="5193150" y="1708325"/>
            <a:ext cx="35448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100">
                <a:solidFill>
                  <a:schemeClr val="lt1"/>
                </a:solidFill>
              </a:rPr>
              <a:t>People who are using online mode for payments, know that how easy is it to use.</a:t>
            </a:r>
            <a:endParaRPr i="1" sz="2100">
              <a:solidFill>
                <a:schemeClr val="lt1"/>
              </a:solidFill>
            </a:endParaRPr>
          </a:p>
          <a:p>
            <a:pPr indent="0" lvl="0" marL="0" rtl="0" algn="l">
              <a:spcBef>
                <a:spcPts val="0"/>
              </a:spcBef>
              <a:spcAft>
                <a:spcPts val="0"/>
              </a:spcAft>
              <a:buNone/>
            </a:pPr>
            <a:r>
              <a:rPr i="1" lang="en-GB" sz="2100">
                <a:solidFill>
                  <a:schemeClr val="lt1"/>
                </a:solidFill>
              </a:rPr>
              <a:t>People can pay their bills online and manage all the finances using their laptops and smartphones.</a:t>
            </a:r>
            <a:endParaRPr i="1" sz="21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4"/>
          <p:cNvSpPr txBox="1"/>
          <p:nvPr/>
        </p:nvSpPr>
        <p:spPr>
          <a:xfrm>
            <a:off x="336675" y="720600"/>
            <a:ext cx="6957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200" u="sng">
                <a:solidFill>
                  <a:schemeClr val="lt1"/>
                </a:solidFill>
              </a:rPr>
              <a:t>How FASTAG is a good initiative by GOVT. OF INDIA</a:t>
            </a:r>
            <a:endParaRPr i="1" sz="2200" u="sng">
              <a:solidFill>
                <a:schemeClr val="lt1"/>
              </a:solidFill>
            </a:endParaRPr>
          </a:p>
        </p:txBody>
      </p:sp>
      <p:sp>
        <p:nvSpPr>
          <p:cNvPr id="140" name="Google Shape;140;p24"/>
          <p:cNvSpPr txBox="1"/>
          <p:nvPr/>
        </p:nvSpPr>
        <p:spPr>
          <a:xfrm>
            <a:off x="271200" y="1243800"/>
            <a:ext cx="8136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100">
                <a:solidFill>
                  <a:schemeClr val="lt1"/>
                </a:solidFill>
              </a:rPr>
              <a:t>T</a:t>
            </a:r>
            <a:r>
              <a:rPr i="1" lang="en-GB" sz="2100">
                <a:solidFill>
                  <a:schemeClr val="lt1"/>
                </a:solidFill>
              </a:rPr>
              <a:t>o reduce vehicular traffic at the toll plazas, the Government of India (GOI) made a rule that pan India all vehicles traveling through toll plazas will have to mandatorily pay toll charges using FASTag. NHAI rolled out the program for Electronic Toll Collection on Toll Plazas on National Highways called FASTag.</a:t>
            </a:r>
            <a:endParaRPr i="1" sz="2200">
              <a:solidFill>
                <a:schemeClr val="lt1"/>
              </a:solidFill>
            </a:endParaRPr>
          </a:p>
        </p:txBody>
      </p:sp>
      <p:pic>
        <p:nvPicPr>
          <p:cNvPr id="141" name="Google Shape;141;p24"/>
          <p:cNvPicPr preferRelativeResize="0"/>
          <p:nvPr/>
        </p:nvPicPr>
        <p:blipFill>
          <a:blip r:embed="rId4">
            <a:alphaModFix/>
          </a:blip>
          <a:stretch>
            <a:fillRect/>
          </a:stretch>
        </p:blipFill>
        <p:spPr>
          <a:xfrm>
            <a:off x="464925" y="3044700"/>
            <a:ext cx="4034225" cy="1957900"/>
          </a:xfrm>
          <a:prstGeom prst="rect">
            <a:avLst/>
          </a:prstGeom>
          <a:noFill/>
          <a:ln>
            <a:noFill/>
          </a:ln>
        </p:spPr>
      </p:pic>
      <p:sp>
        <p:nvSpPr>
          <p:cNvPr id="142" name="Google Shape;142;p24"/>
          <p:cNvSpPr txBox="1"/>
          <p:nvPr/>
        </p:nvSpPr>
        <p:spPr>
          <a:xfrm>
            <a:off x="464925" y="120300"/>
            <a:ext cx="2796300" cy="6003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2700">
                <a:solidFill>
                  <a:schemeClr val="lt1"/>
                </a:solidFill>
              </a:rPr>
              <a:t>4) TIME SAVING</a:t>
            </a:r>
            <a:endParaRPr b="1" i="1" sz="2700">
              <a:solidFill>
                <a:schemeClr val="lt1"/>
              </a:solidFill>
            </a:endParaRPr>
          </a:p>
        </p:txBody>
      </p:sp>
      <p:pic>
        <p:nvPicPr>
          <p:cNvPr id="143" name="Google Shape;143;p24"/>
          <p:cNvPicPr preferRelativeResize="0"/>
          <p:nvPr/>
        </p:nvPicPr>
        <p:blipFill>
          <a:blip r:embed="rId5">
            <a:alphaModFix/>
          </a:blip>
          <a:stretch>
            <a:fillRect/>
          </a:stretch>
        </p:blipFill>
        <p:spPr>
          <a:xfrm>
            <a:off x="5929050" y="2746650"/>
            <a:ext cx="2683975" cy="225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5"/>
          <p:cNvSpPr txBox="1"/>
          <p:nvPr/>
        </p:nvSpPr>
        <p:spPr>
          <a:xfrm>
            <a:off x="1496675" y="758875"/>
            <a:ext cx="31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 name="Google Shape;149;p25"/>
          <p:cNvSpPr txBox="1"/>
          <p:nvPr/>
        </p:nvSpPr>
        <p:spPr>
          <a:xfrm>
            <a:off x="424200" y="159075"/>
            <a:ext cx="3370200" cy="6003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2700">
                <a:solidFill>
                  <a:schemeClr val="lt1"/>
                </a:solidFill>
              </a:rPr>
              <a:t>5) Tracking spends</a:t>
            </a:r>
            <a:endParaRPr b="1" i="1" sz="2700">
              <a:solidFill>
                <a:schemeClr val="lt1"/>
              </a:solidFill>
            </a:endParaRPr>
          </a:p>
        </p:txBody>
      </p:sp>
      <p:pic>
        <p:nvPicPr>
          <p:cNvPr id="150" name="Google Shape;150;p25"/>
          <p:cNvPicPr preferRelativeResize="0"/>
          <p:nvPr/>
        </p:nvPicPr>
        <p:blipFill>
          <a:blip r:embed="rId4">
            <a:alphaModFix/>
          </a:blip>
          <a:stretch>
            <a:fillRect/>
          </a:stretch>
        </p:blipFill>
        <p:spPr>
          <a:xfrm>
            <a:off x="424200" y="946950"/>
            <a:ext cx="2663875" cy="2825475"/>
          </a:xfrm>
          <a:prstGeom prst="rect">
            <a:avLst/>
          </a:prstGeom>
          <a:noFill/>
          <a:ln>
            <a:noFill/>
          </a:ln>
        </p:spPr>
      </p:pic>
      <p:pic>
        <p:nvPicPr>
          <p:cNvPr id="151" name="Google Shape;151;p25"/>
          <p:cNvPicPr preferRelativeResize="0"/>
          <p:nvPr/>
        </p:nvPicPr>
        <p:blipFill>
          <a:blip r:embed="rId5">
            <a:alphaModFix/>
          </a:blip>
          <a:stretch>
            <a:fillRect/>
          </a:stretch>
        </p:blipFill>
        <p:spPr>
          <a:xfrm>
            <a:off x="3135600" y="946950"/>
            <a:ext cx="2454725" cy="2825475"/>
          </a:xfrm>
          <a:prstGeom prst="rect">
            <a:avLst/>
          </a:prstGeom>
          <a:noFill/>
          <a:ln>
            <a:noFill/>
          </a:ln>
        </p:spPr>
      </p:pic>
      <p:sp>
        <p:nvSpPr>
          <p:cNvPr id="152" name="Google Shape;152;p25"/>
          <p:cNvSpPr txBox="1"/>
          <p:nvPr/>
        </p:nvSpPr>
        <p:spPr>
          <a:xfrm>
            <a:off x="5878275" y="1221550"/>
            <a:ext cx="28797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200">
                <a:solidFill>
                  <a:schemeClr val="lt1"/>
                </a:solidFill>
              </a:rPr>
              <a:t>Going cashless not only ease’s one’s life but also helps authenticate and formalize our transactions.</a:t>
            </a:r>
            <a:endParaRPr i="1" sz="22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pic>
        <p:nvPicPr>
          <p:cNvPr id="157" name="Google Shape;157;p26"/>
          <p:cNvPicPr preferRelativeResize="0"/>
          <p:nvPr/>
        </p:nvPicPr>
        <p:blipFill>
          <a:blip r:embed="rId4">
            <a:alphaModFix/>
          </a:blip>
          <a:stretch>
            <a:fillRect/>
          </a:stretch>
        </p:blipFill>
        <p:spPr>
          <a:xfrm>
            <a:off x="4206200" y="2006925"/>
            <a:ext cx="4314250" cy="2523650"/>
          </a:xfrm>
          <a:prstGeom prst="rect">
            <a:avLst/>
          </a:prstGeom>
          <a:noFill/>
          <a:ln>
            <a:noFill/>
          </a:ln>
        </p:spPr>
      </p:pic>
      <p:sp>
        <p:nvSpPr>
          <p:cNvPr id="158" name="Google Shape;158;p26"/>
          <p:cNvSpPr txBox="1"/>
          <p:nvPr/>
        </p:nvSpPr>
        <p:spPr>
          <a:xfrm>
            <a:off x="468675" y="1571250"/>
            <a:ext cx="3521100" cy="20010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1"/>
              </a:buClr>
              <a:buSzPts val="2500"/>
              <a:buAutoNum type="arabicPeriod"/>
            </a:pPr>
            <a:r>
              <a:rPr i="1" lang="en-GB" sz="2500">
                <a:solidFill>
                  <a:schemeClr val="lt1"/>
                </a:solidFill>
              </a:rPr>
              <a:t>It helps in reducing corruption.</a:t>
            </a:r>
            <a:endParaRPr i="1" sz="2500">
              <a:solidFill>
                <a:schemeClr val="lt1"/>
              </a:solidFill>
            </a:endParaRPr>
          </a:p>
          <a:p>
            <a:pPr indent="-387350" lvl="0" marL="457200" rtl="0" algn="l">
              <a:spcBef>
                <a:spcPts val="0"/>
              </a:spcBef>
              <a:spcAft>
                <a:spcPts val="0"/>
              </a:spcAft>
              <a:buClr>
                <a:schemeClr val="lt1"/>
              </a:buClr>
              <a:buSzPts val="2500"/>
              <a:buAutoNum type="arabicPeriod"/>
            </a:pPr>
            <a:r>
              <a:rPr i="1" lang="en-GB" sz="2500">
                <a:solidFill>
                  <a:schemeClr val="lt1"/>
                </a:solidFill>
              </a:rPr>
              <a:t>It helps in reducing Black money.</a:t>
            </a:r>
            <a:endParaRPr i="1" sz="2500">
              <a:solidFill>
                <a:schemeClr val="lt1"/>
              </a:solidFill>
            </a:endParaRPr>
          </a:p>
          <a:p>
            <a:pPr indent="0" lvl="0" marL="0" rtl="0" algn="l">
              <a:spcBef>
                <a:spcPts val="0"/>
              </a:spcBef>
              <a:spcAft>
                <a:spcPts val="0"/>
              </a:spcAft>
              <a:buNone/>
            </a:pPr>
            <a:r>
              <a:t/>
            </a:r>
            <a:endParaRPr sz="1800"/>
          </a:p>
        </p:txBody>
      </p:sp>
      <p:sp>
        <p:nvSpPr>
          <p:cNvPr id="159" name="Google Shape;159;p26"/>
          <p:cNvSpPr txBox="1"/>
          <p:nvPr/>
        </p:nvSpPr>
        <p:spPr>
          <a:xfrm>
            <a:off x="468675" y="408575"/>
            <a:ext cx="4879200" cy="6312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2900">
                <a:solidFill>
                  <a:schemeClr val="lt1"/>
                </a:solidFill>
              </a:rPr>
              <a:t>6) Increased Transparency</a:t>
            </a:r>
            <a:endParaRPr sz="1600">
              <a:solidFill>
                <a:schemeClr val="lt1"/>
              </a:solidFill>
            </a:endParaRPr>
          </a:p>
        </p:txBody>
      </p:sp>
      <p:pic>
        <p:nvPicPr>
          <p:cNvPr id="160" name="Google Shape;160;p26"/>
          <p:cNvPicPr preferRelativeResize="0"/>
          <p:nvPr/>
        </p:nvPicPr>
        <p:blipFill>
          <a:blip r:embed="rId5">
            <a:alphaModFix/>
          </a:blip>
          <a:stretch>
            <a:fillRect/>
          </a:stretch>
        </p:blipFill>
        <p:spPr>
          <a:xfrm>
            <a:off x="7361025" y="0"/>
            <a:ext cx="1782975" cy="1655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4">
            <a:alphaModFix/>
          </a:blip>
          <a:stretch>
            <a:fillRect/>
          </a:stretch>
        </p:blipFill>
        <p:spPr>
          <a:xfrm rot="-1141882">
            <a:off x="3811421" y="2213665"/>
            <a:ext cx="1933185" cy="1342920"/>
          </a:xfrm>
          <a:prstGeom prst="rect">
            <a:avLst/>
          </a:prstGeom>
          <a:noFill/>
          <a:ln>
            <a:noFill/>
          </a:ln>
        </p:spPr>
      </p:pic>
      <p:pic>
        <p:nvPicPr>
          <p:cNvPr id="166" name="Google Shape;166;p27"/>
          <p:cNvPicPr preferRelativeResize="0"/>
          <p:nvPr/>
        </p:nvPicPr>
        <p:blipFill>
          <a:blip r:embed="rId5">
            <a:alphaModFix/>
          </a:blip>
          <a:stretch>
            <a:fillRect/>
          </a:stretch>
        </p:blipFill>
        <p:spPr>
          <a:xfrm rot="-773504">
            <a:off x="5209903" y="2849597"/>
            <a:ext cx="1948343" cy="1342931"/>
          </a:xfrm>
          <a:prstGeom prst="rect">
            <a:avLst/>
          </a:prstGeom>
          <a:noFill/>
          <a:ln>
            <a:noFill/>
          </a:ln>
        </p:spPr>
      </p:pic>
      <p:pic>
        <p:nvPicPr>
          <p:cNvPr id="167" name="Google Shape;167;p27"/>
          <p:cNvPicPr preferRelativeResize="0"/>
          <p:nvPr/>
        </p:nvPicPr>
        <p:blipFill>
          <a:blip r:embed="rId6">
            <a:alphaModFix/>
          </a:blip>
          <a:stretch>
            <a:fillRect/>
          </a:stretch>
        </p:blipFill>
        <p:spPr>
          <a:xfrm rot="1905071">
            <a:off x="6839316" y="3448092"/>
            <a:ext cx="1755343" cy="1447790"/>
          </a:xfrm>
          <a:prstGeom prst="rect">
            <a:avLst/>
          </a:prstGeom>
          <a:noFill/>
          <a:ln>
            <a:noFill/>
          </a:ln>
        </p:spPr>
      </p:pic>
      <p:pic>
        <p:nvPicPr>
          <p:cNvPr id="168" name="Google Shape;168;p27"/>
          <p:cNvPicPr preferRelativeResize="0"/>
          <p:nvPr/>
        </p:nvPicPr>
        <p:blipFill>
          <a:blip r:embed="rId7">
            <a:alphaModFix/>
          </a:blip>
          <a:stretch>
            <a:fillRect/>
          </a:stretch>
        </p:blipFill>
        <p:spPr>
          <a:xfrm rot="1315818">
            <a:off x="6759425" y="1902000"/>
            <a:ext cx="1650475" cy="1339500"/>
          </a:xfrm>
          <a:prstGeom prst="rect">
            <a:avLst/>
          </a:prstGeom>
          <a:noFill/>
          <a:ln>
            <a:noFill/>
          </a:ln>
        </p:spPr>
      </p:pic>
      <p:sp>
        <p:nvSpPr>
          <p:cNvPr id="169" name="Google Shape;169;p27"/>
          <p:cNvSpPr txBox="1"/>
          <p:nvPr/>
        </p:nvSpPr>
        <p:spPr>
          <a:xfrm>
            <a:off x="453225" y="537550"/>
            <a:ext cx="5291100" cy="5079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u="sng">
                <a:solidFill>
                  <a:schemeClr val="lt1"/>
                </a:solidFill>
              </a:rPr>
              <a:t>RECENT DIGITAL PAYMENTS MODES</a:t>
            </a:r>
            <a:endParaRPr b="1" sz="2100" u="sng">
              <a:solidFill>
                <a:schemeClr val="lt1"/>
              </a:solidFill>
            </a:endParaRPr>
          </a:p>
        </p:txBody>
      </p:sp>
      <p:sp>
        <p:nvSpPr>
          <p:cNvPr id="170" name="Google Shape;170;p27"/>
          <p:cNvSpPr txBox="1"/>
          <p:nvPr/>
        </p:nvSpPr>
        <p:spPr>
          <a:xfrm>
            <a:off x="558600" y="1191025"/>
            <a:ext cx="30867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900">
                <a:solidFill>
                  <a:schemeClr val="lt1"/>
                </a:solidFill>
              </a:rPr>
              <a:t>✓ Banking cards (Debit/Credit Cards)</a:t>
            </a:r>
            <a:endParaRPr sz="1900">
              <a:solidFill>
                <a:schemeClr val="lt1"/>
              </a:solidFill>
            </a:endParaRPr>
          </a:p>
          <a:p>
            <a:pPr indent="0" lvl="0" marL="0" rtl="0" algn="l">
              <a:spcBef>
                <a:spcPts val="0"/>
              </a:spcBef>
              <a:spcAft>
                <a:spcPts val="0"/>
              </a:spcAft>
              <a:buClr>
                <a:schemeClr val="dk1"/>
              </a:buClr>
              <a:buSzPts val="1100"/>
              <a:buFont typeface="Arial"/>
              <a:buNone/>
            </a:pPr>
            <a:r>
              <a:rPr lang="en-GB" sz="1900">
                <a:solidFill>
                  <a:schemeClr val="lt1"/>
                </a:solidFill>
              </a:rPr>
              <a:t>✓ Banks Prepaid cards</a:t>
            </a:r>
            <a:endParaRPr sz="1900">
              <a:solidFill>
                <a:schemeClr val="lt1"/>
              </a:solidFill>
            </a:endParaRPr>
          </a:p>
          <a:p>
            <a:pPr indent="0" lvl="0" marL="0" rtl="0" algn="l">
              <a:spcBef>
                <a:spcPts val="0"/>
              </a:spcBef>
              <a:spcAft>
                <a:spcPts val="0"/>
              </a:spcAft>
              <a:buClr>
                <a:schemeClr val="dk1"/>
              </a:buClr>
              <a:buSzPts val="1100"/>
              <a:buFont typeface="Arial"/>
              <a:buNone/>
            </a:pPr>
            <a:r>
              <a:rPr lang="en-GB" sz="1900">
                <a:solidFill>
                  <a:schemeClr val="lt1"/>
                </a:solidFill>
              </a:rPr>
              <a:t>✓Internet banking</a:t>
            </a:r>
            <a:endParaRPr sz="1900">
              <a:solidFill>
                <a:schemeClr val="lt1"/>
              </a:solidFill>
            </a:endParaRPr>
          </a:p>
          <a:p>
            <a:pPr indent="0" lvl="0" marL="0" rtl="0" algn="l">
              <a:spcBef>
                <a:spcPts val="0"/>
              </a:spcBef>
              <a:spcAft>
                <a:spcPts val="0"/>
              </a:spcAft>
              <a:buClr>
                <a:schemeClr val="dk1"/>
              </a:buClr>
              <a:buSzPts val="1100"/>
              <a:buFont typeface="Arial"/>
              <a:buNone/>
            </a:pPr>
            <a:r>
              <a:rPr lang="en-GB" sz="1900">
                <a:solidFill>
                  <a:schemeClr val="lt1"/>
                </a:solidFill>
              </a:rPr>
              <a:t>✓USSD</a:t>
            </a:r>
            <a:endParaRPr sz="1900">
              <a:solidFill>
                <a:schemeClr val="lt1"/>
              </a:solidFill>
            </a:endParaRPr>
          </a:p>
          <a:p>
            <a:pPr indent="0" lvl="0" marL="0" rtl="0" algn="l">
              <a:spcBef>
                <a:spcPts val="0"/>
              </a:spcBef>
              <a:spcAft>
                <a:spcPts val="0"/>
              </a:spcAft>
              <a:buClr>
                <a:schemeClr val="dk1"/>
              </a:buClr>
              <a:buSzPts val="1100"/>
              <a:buFont typeface="Arial"/>
              <a:buNone/>
            </a:pPr>
            <a:r>
              <a:rPr lang="en-GB" sz="1900">
                <a:solidFill>
                  <a:schemeClr val="lt1"/>
                </a:solidFill>
              </a:rPr>
              <a:t>✓Mobile wallets</a:t>
            </a:r>
            <a:endParaRPr sz="1900">
              <a:solidFill>
                <a:schemeClr val="lt1"/>
              </a:solidFill>
            </a:endParaRPr>
          </a:p>
          <a:p>
            <a:pPr indent="0" lvl="0" marL="0" rtl="0" algn="l">
              <a:spcBef>
                <a:spcPts val="0"/>
              </a:spcBef>
              <a:spcAft>
                <a:spcPts val="0"/>
              </a:spcAft>
              <a:buClr>
                <a:schemeClr val="dk1"/>
              </a:buClr>
              <a:buSzPts val="1100"/>
              <a:buFont typeface="Arial"/>
              <a:buNone/>
            </a:pPr>
            <a:r>
              <a:rPr lang="en-GB" sz="1900">
                <a:solidFill>
                  <a:schemeClr val="lt1"/>
                </a:solidFill>
              </a:rPr>
              <a:t>✓Mobile banking</a:t>
            </a:r>
            <a:endParaRPr sz="1900">
              <a:solidFill>
                <a:schemeClr val="lt1"/>
              </a:solidFill>
            </a:endParaRPr>
          </a:p>
          <a:p>
            <a:pPr indent="0" lvl="0" marL="0" rtl="0" algn="l">
              <a:spcBef>
                <a:spcPts val="0"/>
              </a:spcBef>
              <a:spcAft>
                <a:spcPts val="0"/>
              </a:spcAft>
              <a:buClr>
                <a:schemeClr val="dk1"/>
              </a:buClr>
              <a:buSzPts val="1100"/>
              <a:buFont typeface="Arial"/>
              <a:buNone/>
            </a:pPr>
            <a:r>
              <a:rPr lang="en-GB" sz="1900">
                <a:solidFill>
                  <a:schemeClr val="lt1"/>
                </a:solidFill>
              </a:rPr>
              <a:t>✓Point of sale</a:t>
            </a:r>
            <a:endParaRPr sz="1900">
              <a:solidFill>
                <a:schemeClr val="lt1"/>
              </a:solidFill>
            </a:endParaRPr>
          </a:p>
          <a:p>
            <a:pPr indent="0" lvl="0" marL="0" rtl="0" algn="l">
              <a:spcBef>
                <a:spcPts val="0"/>
              </a:spcBef>
              <a:spcAft>
                <a:spcPts val="0"/>
              </a:spcAft>
              <a:buClr>
                <a:schemeClr val="dk1"/>
              </a:buClr>
              <a:buSzPts val="1100"/>
              <a:buFont typeface="Arial"/>
              <a:buNone/>
            </a:pPr>
            <a:r>
              <a:rPr lang="en-GB" sz="1900">
                <a:solidFill>
                  <a:schemeClr val="lt1"/>
                </a:solidFill>
              </a:rPr>
              <a:t>✓Micro ATMs</a:t>
            </a:r>
            <a:endParaRPr sz="1900">
              <a:solidFill>
                <a:schemeClr val="lt1"/>
              </a:solidFill>
            </a:endParaRPr>
          </a:p>
          <a:p>
            <a:pPr indent="0" lvl="0" marL="0" rtl="0" algn="l">
              <a:spcBef>
                <a:spcPts val="0"/>
              </a:spcBef>
              <a:spcAft>
                <a:spcPts val="0"/>
              </a:spcAft>
              <a:buClr>
                <a:schemeClr val="dk1"/>
              </a:buClr>
              <a:buSzPts val="1100"/>
              <a:buFont typeface="Arial"/>
              <a:buNone/>
            </a:pPr>
            <a:r>
              <a:rPr lang="en-GB" sz="1900">
                <a:solidFill>
                  <a:schemeClr val="lt1"/>
                </a:solidFill>
              </a:rPr>
              <a:t>✓AEPS</a:t>
            </a:r>
            <a:endParaRPr sz="1900">
              <a:solidFill>
                <a:schemeClr val="lt1"/>
              </a:solidFill>
            </a:endParaRPr>
          </a:p>
          <a:p>
            <a:pPr indent="0" lvl="0" marL="0" rtl="0" algn="l">
              <a:spcBef>
                <a:spcPts val="0"/>
              </a:spcBef>
              <a:spcAft>
                <a:spcPts val="0"/>
              </a:spcAft>
              <a:buClr>
                <a:schemeClr val="dk1"/>
              </a:buClr>
              <a:buSzPts val="1100"/>
              <a:buFont typeface="Arial"/>
              <a:buNone/>
            </a:pPr>
            <a:r>
              <a:rPr lang="en-GB" sz="1900">
                <a:solidFill>
                  <a:schemeClr val="lt1"/>
                </a:solidFill>
              </a:rPr>
              <a:t>✓UPI</a:t>
            </a:r>
            <a:endParaRPr sz="1900">
              <a:solidFill>
                <a:schemeClr val="lt1"/>
              </a:solidFill>
            </a:endParaRPr>
          </a:p>
          <a:p>
            <a:pPr indent="0" lvl="0" marL="0" rtl="0" algn="l">
              <a:spcBef>
                <a:spcPts val="0"/>
              </a:spcBef>
              <a:spcAft>
                <a:spcPts val="0"/>
              </a:spcAft>
              <a:buNone/>
            </a:pPr>
            <a:r>
              <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8"/>
          <p:cNvSpPr txBox="1"/>
          <p:nvPr/>
        </p:nvSpPr>
        <p:spPr>
          <a:xfrm>
            <a:off x="767100" y="168650"/>
            <a:ext cx="7317000" cy="20319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3000">
                <a:solidFill>
                  <a:schemeClr val="lt1"/>
                </a:solidFill>
              </a:rPr>
              <a:t>Mobile wallets is most helpful way of making cashless transactions as it is a convenient way of making payments anywhere anytime</a:t>
            </a:r>
            <a:endParaRPr b="1" i="1" sz="3000">
              <a:solidFill>
                <a:schemeClr val="lt1"/>
              </a:solidFill>
            </a:endParaRPr>
          </a:p>
        </p:txBody>
      </p:sp>
      <p:pic>
        <p:nvPicPr>
          <p:cNvPr id="176" name="Google Shape;176;p28"/>
          <p:cNvPicPr preferRelativeResize="0"/>
          <p:nvPr/>
        </p:nvPicPr>
        <p:blipFill rotWithShape="1">
          <a:blip r:embed="rId4">
            <a:alphaModFix/>
          </a:blip>
          <a:srcRect b="3600" l="0" r="0" t="-3600"/>
          <a:stretch/>
        </p:blipFill>
        <p:spPr>
          <a:xfrm>
            <a:off x="671700" y="2200550"/>
            <a:ext cx="7507800" cy="263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pic>
        <p:nvPicPr>
          <p:cNvPr id="181" name="Google Shape;181;p29"/>
          <p:cNvPicPr preferRelativeResize="0"/>
          <p:nvPr/>
        </p:nvPicPr>
        <p:blipFill>
          <a:blip r:embed="rId4">
            <a:alphaModFix/>
          </a:blip>
          <a:stretch>
            <a:fillRect/>
          </a:stretch>
        </p:blipFill>
        <p:spPr>
          <a:xfrm>
            <a:off x="152400" y="152400"/>
            <a:ext cx="8839199" cy="4811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30"/>
          <p:cNvSpPr txBox="1"/>
          <p:nvPr/>
        </p:nvSpPr>
        <p:spPr>
          <a:xfrm>
            <a:off x="2880300" y="305650"/>
            <a:ext cx="3383400" cy="6465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3000" u="sng">
                <a:solidFill>
                  <a:schemeClr val="lt1"/>
                </a:solidFill>
                <a:latin typeface="Roboto"/>
                <a:ea typeface="Roboto"/>
                <a:cs typeface="Roboto"/>
                <a:sym typeface="Roboto"/>
              </a:rPr>
              <a:t>INDIA'S SCENARIO</a:t>
            </a:r>
            <a:endParaRPr b="1" i="1" sz="3300" u="sng">
              <a:solidFill>
                <a:schemeClr val="lt1"/>
              </a:solidFill>
            </a:endParaRPr>
          </a:p>
        </p:txBody>
      </p:sp>
      <p:sp>
        <p:nvSpPr>
          <p:cNvPr id="187" name="Google Shape;187;p30"/>
          <p:cNvSpPr txBox="1"/>
          <p:nvPr/>
        </p:nvSpPr>
        <p:spPr>
          <a:xfrm>
            <a:off x="823325" y="952150"/>
            <a:ext cx="7409700" cy="3924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oboto"/>
              <a:buChar char="❖"/>
            </a:pPr>
            <a:r>
              <a:rPr i="1" lang="en-GB" sz="1800" u="sng">
                <a:solidFill>
                  <a:schemeClr val="lt1"/>
                </a:solidFill>
                <a:latin typeface="Roboto"/>
                <a:ea typeface="Roboto"/>
                <a:cs typeface="Roboto"/>
                <a:sym typeface="Roboto"/>
              </a:rPr>
              <a:t>India's reliance on cash</a:t>
            </a:r>
            <a:endParaRPr i="1" sz="1800" u="sng">
              <a:solidFill>
                <a:schemeClr val="lt1"/>
              </a:solidFill>
              <a:latin typeface="Roboto"/>
              <a:ea typeface="Roboto"/>
              <a:cs typeface="Roboto"/>
              <a:sym typeface="Roboto"/>
            </a:endParaRPr>
          </a:p>
          <a:p>
            <a:pPr indent="-323850" lvl="0" marL="914400" rtl="0" algn="l">
              <a:spcBef>
                <a:spcPts val="0"/>
              </a:spcBef>
              <a:spcAft>
                <a:spcPts val="0"/>
              </a:spcAft>
              <a:buClr>
                <a:schemeClr val="lt1"/>
              </a:buClr>
              <a:buSzPts val="1500"/>
              <a:buFont typeface="Roboto"/>
              <a:buChar char="❖"/>
            </a:pPr>
            <a:r>
              <a:rPr i="1" lang="en-GB" sz="1500">
                <a:solidFill>
                  <a:schemeClr val="lt1"/>
                </a:solidFill>
                <a:latin typeface="Roboto"/>
                <a:ea typeface="Roboto"/>
                <a:cs typeface="Roboto"/>
                <a:sym typeface="Roboto"/>
              </a:rPr>
              <a:t>Indian economy is primarily to be driven by the use of cash and less than 5% of all payments happen electronically.</a:t>
            </a:r>
            <a:endParaRPr i="1" sz="1500">
              <a:solidFill>
                <a:schemeClr val="lt1"/>
              </a:solidFill>
              <a:latin typeface="Roboto"/>
              <a:ea typeface="Roboto"/>
              <a:cs typeface="Roboto"/>
              <a:sym typeface="Roboto"/>
            </a:endParaRPr>
          </a:p>
          <a:p>
            <a:pPr indent="0" lvl="0" marL="914400" rtl="0" algn="l">
              <a:spcBef>
                <a:spcPts val="0"/>
              </a:spcBef>
              <a:spcAft>
                <a:spcPts val="0"/>
              </a:spcAft>
              <a:buNone/>
            </a:pPr>
            <a:r>
              <a:t/>
            </a:r>
            <a:endParaRPr i="1" sz="1500">
              <a:solidFill>
                <a:schemeClr val="lt1"/>
              </a:solidFill>
              <a:latin typeface="Roboto"/>
              <a:ea typeface="Roboto"/>
              <a:cs typeface="Roboto"/>
              <a:sym typeface="Roboto"/>
            </a:endParaRPr>
          </a:p>
          <a:p>
            <a:pPr indent="-323850" lvl="0" marL="914400" rtl="0" algn="l">
              <a:spcBef>
                <a:spcPts val="0"/>
              </a:spcBef>
              <a:spcAft>
                <a:spcPts val="0"/>
              </a:spcAft>
              <a:buClr>
                <a:schemeClr val="lt1"/>
              </a:buClr>
              <a:buSzPts val="1500"/>
              <a:buFont typeface="Roboto"/>
              <a:buChar char="❖"/>
            </a:pPr>
            <a:r>
              <a:rPr i="1" lang="en-GB" sz="1500">
                <a:solidFill>
                  <a:schemeClr val="lt1"/>
                </a:solidFill>
                <a:latin typeface="Roboto"/>
                <a:ea typeface="Roboto"/>
                <a:cs typeface="Roboto"/>
                <a:sym typeface="Roboto"/>
              </a:rPr>
              <a:t>Indians traditionally prefer to spend and save in cash and a vast majority of the more-than 190 million population doesn't even have a bank account, making india world’s second largest country in terms of unbanked population after china…</a:t>
            </a:r>
            <a:endParaRPr i="1" sz="1500">
              <a:solidFill>
                <a:schemeClr val="lt1"/>
              </a:solidFill>
              <a:latin typeface="Roboto"/>
              <a:ea typeface="Roboto"/>
              <a:cs typeface="Roboto"/>
              <a:sym typeface="Roboto"/>
            </a:endParaRPr>
          </a:p>
          <a:p>
            <a:pPr indent="0" lvl="0" marL="914400" rtl="0" algn="l">
              <a:spcBef>
                <a:spcPts val="0"/>
              </a:spcBef>
              <a:spcAft>
                <a:spcPts val="0"/>
              </a:spcAft>
              <a:buNone/>
            </a:pPr>
            <a:r>
              <a:t/>
            </a:r>
            <a:endParaRPr i="1" sz="1500">
              <a:solidFill>
                <a:schemeClr val="lt1"/>
              </a:solidFill>
              <a:latin typeface="Roboto"/>
              <a:ea typeface="Roboto"/>
              <a:cs typeface="Roboto"/>
              <a:sym typeface="Roboto"/>
            </a:endParaRPr>
          </a:p>
          <a:p>
            <a:pPr indent="-323850" lvl="0" marL="914400" rtl="0" algn="l">
              <a:spcBef>
                <a:spcPts val="0"/>
              </a:spcBef>
              <a:spcAft>
                <a:spcPts val="0"/>
              </a:spcAft>
              <a:buClr>
                <a:schemeClr val="lt1"/>
              </a:buClr>
              <a:buSzPts val="1500"/>
              <a:buFont typeface="Roboto"/>
              <a:buChar char="❖"/>
            </a:pPr>
            <a:r>
              <a:rPr i="1" lang="en-GB" sz="1500">
                <a:solidFill>
                  <a:schemeClr val="lt1"/>
                </a:solidFill>
                <a:latin typeface="Roboto"/>
                <a:ea typeface="Roboto"/>
                <a:cs typeface="Roboto"/>
                <a:sym typeface="Roboto"/>
              </a:rPr>
              <a:t>A report by Google India and Boston Consulting Group showed that in 2019 around 75% of transactions in India were cash based while in developed countries like USA, Japan, France, Germany etc. it was just around 20-25%.</a:t>
            </a:r>
            <a:endParaRPr i="1" sz="1500">
              <a:solidFill>
                <a:schemeClr val="lt1"/>
              </a:solidFill>
              <a:latin typeface="Roboto"/>
              <a:ea typeface="Roboto"/>
              <a:cs typeface="Roboto"/>
              <a:sym typeface="Roboto"/>
            </a:endParaRPr>
          </a:p>
          <a:p>
            <a:pPr indent="0" lvl="0" marL="914400" rtl="0" algn="l">
              <a:spcBef>
                <a:spcPts val="0"/>
              </a:spcBef>
              <a:spcAft>
                <a:spcPts val="0"/>
              </a:spcAft>
              <a:buNone/>
            </a:pPr>
            <a:r>
              <a:t/>
            </a:r>
            <a:endParaRPr i="1" sz="1500">
              <a:solidFill>
                <a:schemeClr val="lt1"/>
              </a:solidFill>
              <a:latin typeface="Roboto"/>
              <a:ea typeface="Roboto"/>
              <a:cs typeface="Roboto"/>
              <a:sym typeface="Roboto"/>
            </a:endParaRPr>
          </a:p>
          <a:p>
            <a:pPr indent="-323850" lvl="0" marL="914400" rtl="0" algn="l">
              <a:spcBef>
                <a:spcPts val="0"/>
              </a:spcBef>
              <a:spcAft>
                <a:spcPts val="0"/>
              </a:spcAft>
              <a:buClr>
                <a:schemeClr val="lt1"/>
              </a:buClr>
              <a:buSzPts val="1500"/>
              <a:buFont typeface="Roboto"/>
              <a:buChar char="❖"/>
            </a:pPr>
            <a:r>
              <a:rPr i="1" lang="en-GB" sz="1500">
                <a:solidFill>
                  <a:schemeClr val="lt1"/>
                </a:solidFill>
                <a:latin typeface="Roboto"/>
                <a:ea typeface="Roboto"/>
                <a:cs typeface="Roboto"/>
                <a:sym typeface="Roboto"/>
              </a:rPr>
              <a:t>Inequalities between number of cards and card holders</a:t>
            </a:r>
            <a:endParaRPr i="1" sz="1500">
              <a:solidFill>
                <a:schemeClr val="lt1"/>
              </a:solidFill>
              <a:latin typeface="Roboto"/>
              <a:ea typeface="Roboto"/>
              <a:cs typeface="Roboto"/>
              <a:sym typeface="Roboto"/>
            </a:endParaRPr>
          </a:p>
          <a:p>
            <a:pPr indent="0" lvl="0" marL="914400" rtl="0" algn="l">
              <a:spcBef>
                <a:spcPts val="0"/>
              </a:spcBef>
              <a:spcAft>
                <a:spcPts val="0"/>
              </a:spcAft>
              <a:buNone/>
            </a:pPr>
            <a:r>
              <a:t/>
            </a:r>
            <a:endParaRPr i="1" sz="1500">
              <a:solidFill>
                <a:schemeClr val="lt1"/>
              </a:solidFill>
              <a:latin typeface="Roboto"/>
              <a:ea typeface="Roboto"/>
              <a:cs typeface="Roboto"/>
              <a:sym typeface="Roboto"/>
            </a:endParaRPr>
          </a:p>
          <a:p>
            <a:pPr indent="-323850" lvl="0" marL="914400" rtl="0" algn="l">
              <a:spcBef>
                <a:spcPts val="0"/>
              </a:spcBef>
              <a:spcAft>
                <a:spcPts val="0"/>
              </a:spcAft>
              <a:buClr>
                <a:schemeClr val="lt1"/>
              </a:buClr>
              <a:buSzPts val="1500"/>
              <a:buFont typeface="Roboto"/>
              <a:buChar char="❖"/>
            </a:pPr>
            <a:r>
              <a:rPr i="1" lang="en-GB" sz="1500">
                <a:solidFill>
                  <a:schemeClr val="lt1"/>
                </a:solidFill>
                <a:latin typeface="Roboto"/>
                <a:ea typeface="Roboto"/>
                <a:cs typeface="Roboto"/>
                <a:sym typeface="Roboto"/>
              </a:rPr>
              <a:t>ATM cards are mainly used in withdrawal purpose.</a:t>
            </a:r>
            <a:endParaRPr i="1" sz="18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1"/>
          <p:cNvSpPr txBox="1"/>
          <p:nvPr/>
        </p:nvSpPr>
        <p:spPr>
          <a:xfrm>
            <a:off x="49650" y="3737050"/>
            <a:ext cx="80208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oboto"/>
              <a:buChar char="❖"/>
            </a:pPr>
            <a:r>
              <a:rPr i="1" lang="en-GB" sz="1800">
                <a:solidFill>
                  <a:schemeClr val="lt1"/>
                </a:solidFill>
                <a:latin typeface="Roboto"/>
                <a:ea typeface="Roboto"/>
                <a:cs typeface="Roboto"/>
                <a:sym typeface="Roboto"/>
              </a:rPr>
              <a:t> Personal net banking has become more popular in India off late along with digital payment options that allow users to pay mobile phone, electricity and even taxi bills</a:t>
            </a:r>
            <a:endParaRPr i="1" sz="2100">
              <a:solidFill>
                <a:schemeClr val="lt1"/>
              </a:solidFill>
            </a:endParaRPr>
          </a:p>
        </p:txBody>
      </p:sp>
      <p:sp>
        <p:nvSpPr>
          <p:cNvPr id="193" name="Google Shape;193;p31"/>
          <p:cNvSpPr txBox="1"/>
          <p:nvPr/>
        </p:nvSpPr>
        <p:spPr>
          <a:xfrm>
            <a:off x="49650" y="590050"/>
            <a:ext cx="7804500" cy="954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oboto"/>
              <a:buChar char="❖"/>
            </a:pPr>
            <a:r>
              <a:rPr i="1" lang="en-GB" sz="1800">
                <a:solidFill>
                  <a:schemeClr val="lt1"/>
                </a:solidFill>
                <a:latin typeface="Roboto"/>
                <a:ea typeface="Roboto"/>
                <a:cs typeface="Roboto"/>
                <a:sym typeface="Roboto"/>
              </a:rPr>
              <a:t>Cash is all set to lose currency in India, as an explosion in smartphone usage is driving a digital payments boom.</a:t>
            </a:r>
            <a:endParaRPr i="1" sz="1800">
              <a:solidFill>
                <a:schemeClr val="lt1"/>
              </a:solidFill>
              <a:latin typeface="Roboto"/>
              <a:ea typeface="Roboto"/>
              <a:cs typeface="Roboto"/>
              <a:sym typeface="Roboto"/>
            </a:endParaRPr>
          </a:p>
          <a:p>
            <a:pPr indent="0" lvl="0" marL="0" rtl="0" algn="l">
              <a:spcBef>
                <a:spcPts val="0"/>
              </a:spcBef>
              <a:spcAft>
                <a:spcPts val="0"/>
              </a:spcAft>
              <a:buNone/>
            </a:pPr>
            <a:r>
              <a:t/>
            </a:r>
            <a:endParaRPr/>
          </a:p>
        </p:txBody>
      </p:sp>
      <p:sp>
        <p:nvSpPr>
          <p:cNvPr id="194" name="Google Shape;194;p31"/>
          <p:cNvSpPr txBox="1"/>
          <p:nvPr/>
        </p:nvSpPr>
        <p:spPr>
          <a:xfrm>
            <a:off x="49650" y="1335850"/>
            <a:ext cx="90945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oboto"/>
              <a:buChar char="❖"/>
            </a:pPr>
            <a:r>
              <a:rPr i="1" lang="en-GB" sz="1800">
                <a:solidFill>
                  <a:schemeClr val="lt1"/>
                </a:solidFill>
                <a:latin typeface="Roboto"/>
                <a:ea typeface="Roboto"/>
                <a:cs typeface="Roboto"/>
                <a:sym typeface="Roboto"/>
              </a:rPr>
              <a:t>It was estimated that by 2020, nearly $500 billion worth of transactions in India will happen digitally via online wallets and other digital-payment systems which is 10 times the level in 2018, according to a report by Google India . And the estimation proved correct and india reached $547 billion worth of online transactions and approx $1 trillion in 2021-22. Further, the reports reveals that Indian consumers, are 90% as likely, to use digital payments for both online as well as offline transactions. Over 60% of digital payments value will be contributed by offline points of sale such as unorganized retail, eateries, transport etc.</a:t>
            </a:r>
            <a:endParaRPr i="1" sz="1800">
              <a:solidFill>
                <a:schemeClr val="lt1"/>
              </a:solidFill>
              <a:latin typeface="Roboto"/>
              <a:ea typeface="Roboto"/>
              <a:cs typeface="Roboto"/>
              <a:sym typeface="Roboto"/>
            </a:endParaRPr>
          </a:p>
        </p:txBody>
      </p:sp>
      <p:sp>
        <p:nvSpPr>
          <p:cNvPr id="195" name="Google Shape;195;p31"/>
          <p:cNvSpPr txBox="1"/>
          <p:nvPr/>
        </p:nvSpPr>
        <p:spPr>
          <a:xfrm>
            <a:off x="3011400" y="94875"/>
            <a:ext cx="2300700" cy="5541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2400" u="sng">
                <a:solidFill>
                  <a:schemeClr val="lt1"/>
                </a:solidFill>
                <a:latin typeface="Times New Roman"/>
                <a:ea typeface="Times New Roman"/>
                <a:cs typeface="Times New Roman"/>
                <a:sym typeface="Times New Roman"/>
              </a:rPr>
              <a:t>Changing trends</a:t>
            </a:r>
            <a:endParaRPr b="1" i="1" sz="2400" u="sng">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 name="Google Shape;63;p14"/>
          <p:cNvSpPr txBox="1"/>
          <p:nvPr>
            <p:ph idx="1" type="body"/>
          </p:nvPr>
        </p:nvSpPr>
        <p:spPr>
          <a:xfrm>
            <a:off x="311700" y="1152475"/>
            <a:ext cx="8520600" cy="369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lt1"/>
              </a:buClr>
              <a:buSzPts val="2000"/>
              <a:buChar char="➢"/>
            </a:pPr>
            <a:r>
              <a:rPr i="1" lang="en-GB" sz="2000">
                <a:solidFill>
                  <a:schemeClr val="lt1"/>
                </a:solidFill>
              </a:rPr>
              <a:t>Introduction</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Why cashless?</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Advantages of online payment</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Benefits of cashless society</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Digital payment modes</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Data figures</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Disadvantages</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Conclusion</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References</a:t>
            </a:r>
            <a:endParaRPr i="1" sz="2000">
              <a:solidFill>
                <a:schemeClr val="lt1"/>
              </a:solidFill>
            </a:endParaRPr>
          </a:p>
        </p:txBody>
      </p:sp>
      <p:sp>
        <p:nvSpPr>
          <p:cNvPr id="64" name="Google Shape;64;p14"/>
          <p:cNvSpPr txBox="1"/>
          <p:nvPr/>
        </p:nvSpPr>
        <p:spPr>
          <a:xfrm>
            <a:off x="3242950" y="408125"/>
            <a:ext cx="2069100" cy="6465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3000" u="sng">
                <a:solidFill>
                  <a:schemeClr val="lt1"/>
                </a:solidFill>
              </a:rPr>
              <a:t>CONTENT</a:t>
            </a:r>
            <a:endParaRPr b="1" i="1" sz="3000" u="sng">
              <a:solidFill>
                <a:schemeClr val="lt1"/>
              </a:solidFill>
            </a:endParaRPr>
          </a:p>
        </p:txBody>
      </p:sp>
      <p:pic>
        <p:nvPicPr>
          <p:cNvPr id="65" name="Google Shape;65;p14"/>
          <p:cNvPicPr preferRelativeResize="0"/>
          <p:nvPr/>
        </p:nvPicPr>
        <p:blipFill>
          <a:blip r:embed="rId4">
            <a:alphaModFix/>
          </a:blip>
          <a:stretch>
            <a:fillRect/>
          </a:stretch>
        </p:blipFill>
        <p:spPr>
          <a:xfrm>
            <a:off x="5361400" y="1740753"/>
            <a:ext cx="2571750" cy="2161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pic>
        <p:nvPicPr>
          <p:cNvPr id="200" name="Google Shape;200;p32"/>
          <p:cNvPicPr preferRelativeResize="0"/>
          <p:nvPr/>
        </p:nvPicPr>
        <p:blipFill rotWithShape="1">
          <a:blip r:embed="rId4">
            <a:alphaModFix/>
          </a:blip>
          <a:srcRect b="6696" l="14527" r="15020" t="2444"/>
          <a:stretch/>
        </p:blipFill>
        <p:spPr>
          <a:xfrm>
            <a:off x="0" y="0"/>
            <a:ext cx="9144000" cy="5143500"/>
          </a:xfrm>
          <a:prstGeom prst="rect">
            <a:avLst/>
          </a:prstGeom>
          <a:noFill/>
          <a:ln>
            <a:noFill/>
          </a:ln>
        </p:spPr>
      </p:pic>
      <p:pic>
        <p:nvPicPr>
          <p:cNvPr id="201" name="Google Shape;201;p32"/>
          <p:cNvPicPr preferRelativeResize="0"/>
          <p:nvPr/>
        </p:nvPicPr>
        <p:blipFill>
          <a:blip r:embed="rId5">
            <a:alphaModFix/>
          </a:blip>
          <a:stretch>
            <a:fillRect/>
          </a:stretch>
        </p:blipFill>
        <p:spPr>
          <a:xfrm>
            <a:off x="4174825" y="3963000"/>
            <a:ext cx="1348125" cy="386700"/>
          </a:xfrm>
          <a:prstGeom prst="rect">
            <a:avLst/>
          </a:prstGeom>
          <a:noFill/>
          <a:ln>
            <a:noFill/>
          </a:ln>
        </p:spPr>
      </p:pic>
      <p:pic>
        <p:nvPicPr>
          <p:cNvPr id="202" name="Google Shape;202;p32"/>
          <p:cNvPicPr preferRelativeResize="0"/>
          <p:nvPr/>
        </p:nvPicPr>
        <p:blipFill>
          <a:blip r:embed="rId6">
            <a:alphaModFix/>
          </a:blip>
          <a:stretch>
            <a:fillRect/>
          </a:stretch>
        </p:blipFill>
        <p:spPr>
          <a:xfrm>
            <a:off x="4985375" y="2571750"/>
            <a:ext cx="1760200" cy="447675"/>
          </a:xfrm>
          <a:prstGeom prst="rect">
            <a:avLst/>
          </a:prstGeom>
          <a:noFill/>
          <a:ln>
            <a:noFill/>
          </a:ln>
        </p:spPr>
      </p:pic>
      <p:pic>
        <p:nvPicPr>
          <p:cNvPr id="203" name="Google Shape;203;p32"/>
          <p:cNvPicPr preferRelativeResize="0"/>
          <p:nvPr/>
        </p:nvPicPr>
        <p:blipFill>
          <a:blip r:embed="rId7">
            <a:alphaModFix/>
          </a:blip>
          <a:stretch>
            <a:fillRect/>
          </a:stretch>
        </p:blipFill>
        <p:spPr>
          <a:xfrm>
            <a:off x="3059150" y="2571750"/>
            <a:ext cx="1600200" cy="49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pic>
        <p:nvPicPr>
          <p:cNvPr id="208" name="Google Shape;208;p33"/>
          <p:cNvPicPr preferRelativeResize="0"/>
          <p:nvPr/>
        </p:nvPicPr>
        <p:blipFill>
          <a:blip r:embed="rId4">
            <a:alphaModFix/>
          </a:blip>
          <a:stretch>
            <a:fillRect/>
          </a:stretch>
        </p:blipFill>
        <p:spPr>
          <a:xfrm>
            <a:off x="0" y="0"/>
            <a:ext cx="9143999" cy="5119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pic>
        <p:nvPicPr>
          <p:cNvPr id="213" name="Google Shape;213;p34"/>
          <p:cNvPicPr preferRelativeResize="0"/>
          <p:nvPr/>
        </p:nvPicPr>
        <p:blipFill>
          <a:blip r:embed="rId4">
            <a:alphaModFix/>
          </a:blip>
          <a:stretch>
            <a:fillRect/>
          </a:stretch>
        </p:blipFill>
        <p:spPr>
          <a:xfrm>
            <a:off x="4383150" y="420750"/>
            <a:ext cx="4607426" cy="4186025"/>
          </a:xfrm>
          <a:prstGeom prst="rect">
            <a:avLst/>
          </a:prstGeom>
          <a:noFill/>
          <a:ln>
            <a:noFill/>
          </a:ln>
        </p:spPr>
      </p:pic>
      <p:sp>
        <p:nvSpPr>
          <p:cNvPr id="214" name="Google Shape;214;p34"/>
          <p:cNvSpPr txBox="1"/>
          <p:nvPr/>
        </p:nvSpPr>
        <p:spPr>
          <a:xfrm>
            <a:off x="570275" y="1744325"/>
            <a:ext cx="3231600" cy="14160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2000">
                <a:solidFill>
                  <a:schemeClr val="lt1"/>
                </a:solidFill>
              </a:rPr>
              <a:t>Before demonetization, cash was used for more than two-third of transactions in India.</a:t>
            </a:r>
            <a:endParaRPr b="1" i="1" sz="20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5"/>
          <p:cNvSpPr txBox="1"/>
          <p:nvPr/>
        </p:nvSpPr>
        <p:spPr>
          <a:xfrm>
            <a:off x="527000" y="305650"/>
            <a:ext cx="8147400" cy="44331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lt1"/>
              </a:buClr>
              <a:buSzPts val="2300"/>
              <a:buFont typeface="Roboto"/>
              <a:buChar char="❖"/>
            </a:pPr>
            <a:r>
              <a:rPr i="1" lang="en-GB" sz="2300">
                <a:solidFill>
                  <a:schemeClr val="lt1"/>
                </a:solidFill>
                <a:latin typeface="Roboto"/>
                <a:ea typeface="Roboto"/>
                <a:cs typeface="Roboto"/>
                <a:sym typeface="Roboto"/>
              </a:rPr>
              <a:t>ATM withdrawals recorded a 22% increase in April 2018 from the previous year, reaching 2.6 lakh crore. In comparison, cash withdrawals accounted for 2.2 lakh crore in the months leading to demonetisation.</a:t>
            </a:r>
            <a:endParaRPr i="1" sz="2300">
              <a:solidFill>
                <a:schemeClr val="lt1"/>
              </a:solidFill>
              <a:latin typeface="Roboto"/>
              <a:ea typeface="Roboto"/>
              <a:cs typeface="Roboto"/>
              <a:sym typeface="Roboto"/>
            </a:endParaRPr>
          </a:p>
          <a:p>
            <a:pPr indent="0" lvl="0" marL="457200" rtl="0" algn="l">
              <a:spcBef>
                <a:spcPts val="0"/>
              </a:spcBef>
              <a:spcAft>
                <a:spcPts val="0"/>
              </a:spcAft>
              <a:buNone/>
            </a:pPr>
            <a:r>
              <a:t/>
            </a:r>
            <a:endParaRPr i="1" sz="2300">
              <a:solidFill>
                <a:schemeClr val="lt1"/>
              </a:solidFill>
              <a:latin typeface="Roboto"/>
              <a:ea typeface="Roboto"/>
              <a:cs typeface="Roboto"/>
              <a:sym typeface="Roboto"/>
            </a:endParaRPr>
          </a:p>
          <a:p>
            <a:pPr indent="-374650" lvl="0" marL="457200" rtl="0" algn="l">
              <a:spcBef>
                <a:spcPts val="0"/>
              </a:spcBef>
              <a:spcAft>
                <a:spcPts val="0"/>
              </a:spcAft>
              <a:buClr>
                <a:schemeClr val="lt1"/>
              </a:buClr>
              <a:buSzPts val="2300"/>
              <a:buFont typeface="Roboto"/>
              <a:buChar char="❖"/>
            </a:pPr>
            <a:r>
              <a:rPr i="1" lang="en-GB" sz="2300">
                <a:solidFill>
                  <a:schemeClr val="lt1"/>
                </a:solidFill>
                <a:latin typeface="Roboto"/>
                <a:ea typeface="Roboto"/>
                <a:cs typeface="Roboto"/>
                <a:sym typeface="Roboto"/>
              </a:rPr>
              <a:t> Debit card usage is also up, showing that Indian consumers are comfortable with the flexibility of choosing whichever payment method best applies to their needs. In fact, debit card usage at point of-sale (POS) terminals grew by 24% compared to 2017. Contrary to cash however, debit card usage was very low - almost 50% less - prior to Modi's demonetisation policy.</a:t>
            </a:r>
            <a:endParaRPr i="1" sz="2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6"/>
          <p:cNvSpPr txBox="1"/>
          <p:nvPr/>
        </p:nvSpPr>
        <p:spPr>
          <a:xfrm>
            <a:off x="334200" y="78150"/>
            <a:ext cx="8475600" cy="49254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en-GB" sz="2800">
                <a:solidFill>
                  <a:schemeClr val="lt1"/>
                </a:solidFill>
              </a:rPr>
              <a:t>THE QUESTION IS STILL HERE</a:t>
            </a:r>
            <a:endParaRPr b="1" i="1" sz="2800">
              <a:solidFill>
                <a:schemeClr val="lt1"/>
              </a:solidFill>
            </a:endParaRPr>
          </a:p>
          <a:p>
            <a:pPr indent="0" lvl="0" marL="0" rtl="0" algn="l">
              <a:spcBef>
                <a:spcPts val="0"/>
              </a:spcBef>
              <a:spcAft>
                <a:spcPts val="0"/>
              </a:spcAft>
              <a:buNone/>
            </a:pPr>
            <a:r>
              <a:t/>
            </a:r>
            <a:endParaRPr sz="1600" u="sng"/>
          </a:p>
          <a:p>
            <a:pPr indent="0" lvl="0" marL="0" rtl="0" algn="ctr">
              <a:spcBef>
                <a:spcPts val="0"/>
              </a:spcBef>
              <a:spcAft>
                <a:spcPts val="0"/>
              </a:spcAft>
              <a:buNone/>
            </a:pPr>
            <a:r>
              <a:rPr b="1" i="1" lang="en-GB" sz="1700" u="sng">
                <a:solidFill>
                  <a:schemeClr val="lt1"/>
                </a:solidFill>
              </a:rPr>
              <a:t>CASHLESS INDIA : DREAM OR REALITY ???</a:t>
            </a:r>
            <a:endParaRPr b="1" i="1" sz="1700" u="sng">
              <a:solidFill>
                <a:schemeClr val="lt1"/>
              </a:solidFill>
            </a:endParaRPr>
          </a:p>
          <a:p>
            <a:pPr indent="0" lvl="0" marL="0" rtl="0" algn="l">
              <a:spcBef>
                <a:spcPts val="0"/>
              </a:spcBef>
              <a:spcAft>
                <a:spcPts val="0"/>
              </a:spcAft>
              <a:buNone/>
            </a:pPr>
            <a:r>
              <a:t/>
            </a:r>
            <a:endParaRPr sz="1600" u="sng">
              <a:solidFill>
                <a:schemeClr val="lt1"/>
              </a:solidFill>
            </a:endParaRPr>
          </a:p>
          <a:p>
            <a:pPr indent="0" lvl="0" marL="0" rtl="0" algn="l">
              <a:spcBef>
                <a:spcPts val="0"/>
              </a:spcBef>
              <a:spcAft>
                <a:spcPts val="0"/>
              </a:spcAft>
              <a:buNone/>
            </a:pPr>
            <a:r>
              <a:t/>
            </a:r>
            <a:endParaRPr sz="1600" u="sng">
              <a:solidFill>
                <a:schemeClr val="lt1"/>
              </a:solidFill>
            </a:endParaRPr>
          </a:p>
          <a:p>
            <a:pPr indent="0" lvl="0" marL="0" rtl="0" algn="l">
              <a:spcBef>
                <a:spcPts val="0"/>
              </a:spcBef>
              <a:spcAft>
                <a:spcPts val="0"/>
              </a:spcAft>
              <a:buNone/>
            </a:pPr>
            <a:r>
              <a:rPr i="1" lang="en-GB" sz="1800">
                <a:solidFill>
                  <a:schemeClr val="lt1"/>
                </a:solidFill>
              </a:rPr>
              <a:t>While India is trying to take step towards digital, it has a long way to go. Sweden, South Korea, Denmark, Canada have high percentage of cashless transactions as high as 75-85%. Norway has stopped cheques. Of course, these countries are either smaller, or have a more educated population, higher penetration of organized retail and higher awareness about digital than India The problem may also be that more often than not users are being pushed to pay digitally and not the merchant to accept digital payments. You can't just say go for digital and not educate villagers, the smallest of kirana store owners or cloth merchants to adopt cashless payments. points to lack of habit and trust, security and safety standards along with the absence of a fast, reliable dispute resolution system that ensures people don't abandon cash total</a:t>
            </a:r>
            <a:r>
              <a:rPr lang="en-GB" sz="1700">
                <a:solidFill>
                  <a:schemeClr val="lt1"/>
                </a:solidFill>
                <a:latin typeface="Lora"/>
                <a:ea typeface="Lora"/>
                <a:cs typeface="Lora"/>
                <a:sym typeface="Lora"/>
              </a:rPr>
              <a:t>ly.</a:t>
            </a:r>
            <a:endParaRPr sz="1700">
              <a:solidFill>
                <a:schemeClr val="lt1"/>
              </a:solidFill>
              <a:latin typeface="Lora"/>
              <a:ea typeface="Lora"/>
              <a:cs typeface="Lora"/>
              <a:sym typeface="Lora"/>
            </a:endParaRPr>
          </a:p>
          <a:p>
            <a:pPr indent="0" lvl="0" marL="0" rtl="0" algn="l">
              <a:spcBef>
                <a:spcPts val="0"/>
              </a:spcBef>
              <a:spcAft>
                <a:spcPts val="0"/>
              </a:spcAft>
              <a:buNone/>
            </a:pPr>
            <a:r>
              <a:t/>
            </a:r>
            <a:endParaRPr sz="1700">
              <a:solidFill>
                <a:schemeClr val="lt1"/>
              </a:solidFill>
              <a:latin typeface="Lora"/>
              <a:ea typeface="Lora"/>
              <a:cs typeface="Lora"/>
              <a:sym typeface="L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7"/>
          <p:cNvSpPr txBox="1"/>
          <p:nvPr/>
        </p:nvSpPr>
        <p:spPr>
          <a:xfrm>
            <a:off x="122950" y="170550"/>
            <a:ext cx="3853500" cy="48024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2000">
                <a:solidFill>
                  <a:schemeClr val="lt1"/>
                </a:solidFill>
              </a:rPr>
              <a:t>98% </a:t>
            </a:r>
            <a:r>
              <a:rPr i="1" lang="en-GB" sz="2000">
                <a:solidFill>
                  <a:schemeClr val="lt1"/>
                </a:solidFill>
              </a:rPr>
              <a:t>of all consumer payments in India use cash.</a:t>
            </a:r>
            <a:endParaRPr i="1" sz="2000">
              <a:solidFill>
                <a:schemeClr val="lt1"/>
              </a:solidFill>
            </a:endParaRPr>
          </a:p>
          <a:p>
            <a:pPr indent="0" lvl="0" marL="0" rtl="0" algn="l">
              <a:spcBef>
                <a:spcPts val="0"/>
              </a:spcBef>
              <a:spcAft>
                <a:spcPts val="0"/>
              </a:spcAft>
              <a:buNone/>
            </a:pPr>
            <a:r>
              <a:t/>
            </a:r>
            <a:endParaRPr i="1" sz="2000">
              <a:solidFill>
                <a:schemeClr val="lt1"/>
              </a:solidFill>
            </a:endParaRPr>
          </a:p>
          <a:p>
            <a:pPr indent="0" lvl="0" marL="0" rtl="0" algn="l">
              <a:spcBef>
                <a:spcPts val="0"/>
              </a:spcBef>
              <a:spcAft>
                <a:spcPts val="0"/>
              </a:spcAft>
              <a:buNone/>
            </a:pPr>
            <a:r>
              <a:rPr i="1" lang="en-GB" sz="2000">
                <a:solidFill>
                  <a:schemeClr val="lt1"/>
                </a:solidFill>
              </a:rPr>
              <a:t>About </a:t>
            </a:r>
            <a:r>
              <a:rPr b="1" i="1" lang="en-GB" sz="2000">
                <a:solidFill>
                  <a:schemeClr val="lt1"/>
                </a:solidFill>
              </a:rPr>
              <a:t>98 %</a:t>
            </a:r>
            <a:r>
              <a:rPr i="1" lang="en-GB" sz="2000">
                <a:solidFill>
                  <a:schemeClr val="lt1"/>
                </a:solidFill>
              </a:rPr>
              <a:t> of all consumer payments in India use cash, and the high frequency of handling forces the monetary authority to withdraw about </a:t>
            </a:r>
            <a:r>
              <a:rPr b="1" i="1" lang="en-GB" sz="2000">
                <a:solidFill>
                  <a:schemeClr val="lt1"/>
                </a:solidFill>
              </a:rPr>
              <a:t>75 %</a:t>
            </a:r>
            <a:r>
              <a:rPr i="1" lang="en-GB" sz="2000">
                <a:solidFill>
                  <a:schemeClr val="lt1"/>
                </a:solidFill>
              </a:rPr>
              <a:t> of its notes in circulation in a typical year - more than the number of bank notes collectively produced by all countries taken together with the exception of China.</a:t>
            </a:r>
            <a:endParaRPr i="1" sz="2000">
              <a:solidFill>
                <a:schemeClr val="lt1"/>
              </a:solidFill>
            </a:endParaRPr>
          </a:p>
          <a:p>
            <a:pPr indent="457200" lvl="0" marL="0" rtl="0" algn="l">
              <a:spcBef>
                <a:spcPts val="0"/>
              </a:spcBef>
              <a:spcAft>
                <a:spcPts val="0"/>
              </a:spcAft>
              <a:buNone/>
            </a:pPr>
            <a:r>
              <a:t/>
            </a:r>
            <a:endParaRPr i="1" sz="2000">
              <a:solidFill>
                <a:schemeClr val="lt1"/>
              </a:solidFill>
            </a:endParaRPr>
          </a:p>
          <a:p>
            <a:pPr indent="0" lvl="0" marL="0" rtl="0" algn="l">
              <a:spcBef>
                <a:spcPts val="0"/>
              </a:spcBef>
              <a:spcAft>
                <a:spcPts val="0"/>
              </a:spcAft>
              <a:buNone/>
            </a:pPr>
            <a:r>
              <a:rPr i="1" lang="en-GB" sz="2000">
                <a:solidFill>
                  <a:schemeClr val="lt1"/>
                </a:solidFill>
              </a:rPr>
              <a:t>-Economic Times</a:t>
            </a:r>
            <a:endParaRPr i="1" sz="2000">
              <a:solidFill>
                <a:schemeClr val="lt1"/>
              </a:solidFill>
            </a:endParaRPr>
          </a:p>
        </p:txBody>
      </p:sp>
      <p:pic>
        <p:nvPicPr>
          <p:cNvPr id="230" name="Google Shape;230;p37"/>
          <p:cNvPicPr preferRelativeResize="0"/>
          <p:nvPr/>
        </p:nvPicPr>
        <p:blipFill>
          <a:blip r:embed="rId4">
            <a:alphaModFix/>
          </a:blip>
          <a:stretch>
            <a:fillRect/>
          </a:stretch>
        </p:blipFill>
        <p:spPr>
          <a:xfrm>
            <a:off x="4205450" y="783125"/>
            <a:ext cx="4569801" cy="299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pic>
        <p:nvPicPr>
          <p:cNvPr id="235" name="Google Shape;235;p38"/>
          <p:cNvPicPr preferRelativeResize="0"/>
          <p:nvPr/>
        </p:nvPicPr>
        <p:blipFill>
          <a:blip r:embed="rId4">
            <a:alphaModFix/>
          </a:blip>
          <a:stretch>
            <a:fillRect/>
          </a:stretch>
        </p:blipFill>
        <p:spPr>
          <a:xfrm>
            <a:off x="4768000" y="1765450"/>
            <a:ext cx="4123500" cy="3041375"/>
          </a:xfrm>
          <a:prstGeom prst="rect">
            <a:avLst/>
          </a:prstGeom>
          <a:noFill/>
          <a:ln cap="flat" cmpd="sng" w="38100">
            <a:solidFill>
              <a:schemeClr val="dk2"/>
            </a:solidFill>
            <a:prstDash val="solid"/>
            <a:round/>
            <a:headEnd len="sm" w="sm" type="none"/>
            <a:tailEnd len="sm" w="sm" type="none"/>
          </a:ln>
        </p:spPr>
      </p:pic>
      <p:pic>
        <p:nvPicPr>
          <p:cNvPr id="236" name="Google Shape;236;p38"/>
          <p:cNvPicPr preferRelativeResize="0"/>
          <p:nvPr/>
        </p:nvPicPr>
        <p:blipFill>
          <a:blip r:embed="rId5">
            <a:alphaModFix/>
          </a:blip>
          <a:stretch>
            <a:fillRect/>
          </a:stretch>
        </p:blipFill>
        <p:spPr>
          <a:xfrm>
            <a:off x="356575" y="252500"/>
            <a:ext cx="4215425" cy="3112600"/>
          </a:xfrm>
          <a:prstGeom prst="rect">
            <a:avLst/>
          </a:prstGeom>
          <a:noFill/>
          <a:ln cap="flat" cmpd="sng" w="38100">
            <a:solidFill>
              <a:schemeClr val="dk2"/>
            </a:solidFill>
            <a:prstDash val="solid"/>
            <a:round/>
            <a:headEnd len="sm" w="sm" type="none"/>
            <a:tailEnd len="sm" w="sm" type="none"/>
          </a:ln>
        </p:spPr>
      </p:pic>
      <p:sp>
        <p:nvSpPr>
          <p:cNvPr id="237" name="Google Shape;237;p38"/>
          <p:cNvSpPr txBox="1"/>
          <p:nvPr/>
        </p:nvSpPr>
        <p:spPr>
          <a:xfrm>
            <a:off x="5199400" y="491975"/>
            <a:ext cx="334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8" name="Google Shape;238;p38"/>
          <p:cNvSpPr txBox="1"/>
          <p:nvPr/>
        </p:nvSpPr>
        <p:spPr>
          <a:xfrm>
            <a:off x="592625" y="3421550"/>
            <a:ext cx="41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pic>
        <p:nvPicPr>
          <p:cNvPr id="243" name="Google Shape;243;p39"/>
          <p:cNvPicPr preferRelativeResize="0"/>
          <p:nvPr/>
        </p:nvPicPr>
        <p:blipFill>
          <a:blip r:embed="rId4">
            <a:alphaModFix/>
          </a:blip>
          <a:stretch>
            <a:fillRect/>
          </a:stretch>
        </p:blipFill>
        <p:spPr>
          <a:xfrm>
            <a:off x="704150" y="199150"/>
            <a:ext cx="7664574" cy="4775699"/>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40"/>
          <p:cNvSpPr txBox="1"/>
          <p:nvPr/>
        </p:nvSpPr>
        <p:spPr>
          <a:xfrm>
            <a:off x="135700" y="426050"/>
            <a:ext cx="4338300" cy="35094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GB" sz="1800">
                <a:solidFill>
                  <a:schemeClr val="lt1"/>
                </a:solidFill>
              </a:rPr>
              <a:t>According to money supply reports from the RBI, in the first four months of 2018, the amount of cash in circulation rose by more than Rs. 2 trillion, i.e. from about Rs.17 trillion to over Rs.19 trillion-a nearly 40% annualized growth rate.</a:t>
            </a:r>
            <a:endParaRPr i="1" sz="1800">
              <a:solidFill>
                <a:schemeClr val="lt1"/>
              </a:solidFill>
            </a:endParaRPr>
          </a:p>
          <a:p>
            <a:pPr indent="0" lvl="0" marL="0" rtl="0" algn="l">
              <a:spcBef>
                <a:spcPts val="0"/>
              </a:spcBef>
              <a:spcAft>
                <a:spcPts val="0"/>
              </a:spcAft>
              <a:buNone/>
            </a:pPr>
            <a:r>
              <a:t/>
            </a:r>
            <a:endParaRPr i="1" sz="1800">
              <a:solidFill>
                <a:schemeClr val="lt1"/>
              </a:solidFill>
            </a:endParaRPr>
          </a:p>
          <a:p>
            <a:pPr indent="0" lvl="0" marL="0" rtl="0" algn="l">
              <a:spcBef>
                <a:spcPts val="0"/>
              </a:spcBef>
              <a:spcAft>
                <a:spcPts val="0"/>
              </a:spcAft>
              <a:buNone/>
            </a:pPr>
            <a:r>
              <a:rPr i="1" lang="en-GB" sz="1800">
                <a:solidFill>
                  <a:schemeClr val="lt1"/>
                </a:solidFill>
              </a:rPr>
              <a:t>That is far faster growth than before demonetisation and much faster than growth of nominal GDP, which is expected to rise by 10-12% in the 2018-2019 fiscal year</a:t>
            </a:r>
            <a:r>
              <a:rPr i="1" lang="en-GB" sz="1700">
                <a:solidFill>
                  <a:schemeClr val="lt1"/>
                </a:solidFill>
              </a:rPr>
              <a:t>.</a:t>
            </a:r>
            <a:endParaRPr i="1" sz="1700">
              <a:solidFill>
                <a:schemeClr val="lt1"/>
              </a:solidFill>
            </a:endParaRPr>
          </a:p>
        </p:txBody>
      </p:sp>
      <p:pic>
        <p:nvPicPr>
          <p:cNvPr id="249" name="Google Shape;249;p40"/>
          <p:cNvPicPr preferRelativeResize="0"/>
          <p:nvPr/>
        </p:nvPicPr>
        <p:blipFill>
          <a:blip r:embed="rId4">
            <a:alphaModFix/>
          </a:blip>
          <a:stretch>
            <a:fillRect/>
          </a:stretch>
        </p:blipFill>
        <p:spPr>
          <a:xfrm>
            <a:off x="4714525" y="426050"/>
            <a:ext cx="4143101" cy="39607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1"/>
          <p:cNvSpPr txBox="1"/>
          <p:nvPr/>
        </p:nvSpPr>
        <p:spPr>
          <a:xfrm>
            <a:off x="63250" y="399000"/>
            <a:ext cx="4364700" cy="18471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GB" sz="1800">
                <a:solidFill>
                  <a:schemeClr val="lt1"/>
                </a:solidFill>
              </a:rPr>
              <a:t>ATM withdrawals recorded a 22% increase in April 2018 from the previous year, reaching 2.6 lakh crore. In comparison, cash withdrawals accounted for 2.2 lakh crore in the months leading to demonetisation.</a:t>
            </a:r>
            <a:endParaRPr i="1" sz="1500">
              <a:solidFill>
                <a:schemeClr val="lt1"/>
              </a:solidFill>
            </a:endParaRPr>
          </a:p>
        </p:txBody>
      </p:sp>
      <p:sp>
        <p:nvSpPr>
          <p:cNvPr id="255" name="Google Shape;255;p41"/>
          <p:cNvSpPr txBox="1"/>
          <p:nvPr/>
        </p:nvSpPr>
        <p:spPr>
          <a:xfrm>
            <a:off x="4428000" y="2545400"/>
            <a:ext cx="4478400" cy="25398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GB" sz="1700">
                <a:solidFill>
                  <a:schemeClr val="lt1"/>
                </a:solidFill>
              </a:rPr>
              <a:t>Debit card usage is also up, showing that Indian consumers are comfortable with the flexibility of choosing whichever payment method best applies to their needs. In fact, debit card usage at point of-sale (POS) terminals grew by 24% compared to 2017. Contrary to cash however, debit card usage was very low - almost 50% less - prior to Modi's demonetisation policy.</a:t>
            </a:r>
            <a:endParaRPr i="1" sz="1700">
              <a:solidFill>
                <a:schemeClr val="lt1"/>
              </a:solidFill>
            </a:endParaRPr>
          </a:p>
        </p:txBody>
      </p:sp>
      <p:pic>
        <p:nvPicPr>
          <p:cNvPr id="256" name="Google Shape;256;p41"/>
          <p:cNvPicPr preferRelativeResize="0"/>
          <p:nvPr/>
        </p:nvPicPr>
        <p:blipFill>
          <a:blip r:embed="rId4">
            <a:alphaModFix/>
          </a:blip>
          <a:stretch>
            <a:fillRect/>
          </a:stretch>
        </p:blipFill>
        <p:spPr>
          <a:xfrm>
            <a:off x="196375" y="2545400"/>
            <a:ext cx="3827500" cy="2398825"/>
          </a:xfrm>
          <a:prstGeom prst="rect">
            <a:avLst/>
          </a:prstGeom>
          <a:noFill/>
          <a:ln>
            <a:noFill/>
          </a:ln>
        </p:spPr>
      </p:pic>
      <p:pic>
        <p:nvPicPr>
          <p:cNvPr id="257" name="Google Shape;257;p41"/>
          <p:cNvPicPr preferRelativeResize="0"/>
          <p:nvPr/>
        </p:nvPicPr>
        <p:blipFill>
          <a:blip r:embed="rId5">
            <a:alphaModFix/>
          </a:blip>
          <a:stretch>
            <a:fillRect/>
          </a:stretch>
        </p:blipFill>
        <p:spPr>
          <a:xfrm>
            <a:off x="4560900" y="233800"/>
            <a:ext cx="4428001" cy="2177491"/>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93525" y="74825"/>
            <a:ext cx="3743100" cy="5727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a:solidFill>
                  <a:schemeClr val="lt1"/>
                </a:solidFill>
              </a:rPr>
              <a:t>CASHLESS ECONOMY</a:t>
            </a:r>
            <a:endParaRPr b="1" i="1">
              <a:solidFill>
                <a:schemeClr val="lt1"/>
              </a:solidFill>
            </a:endParaRPr>
          </a:p>
        </p:txBody>
      </p:sp>
      <p:sp>
        <p:nvSpPr>
          <p:cNvPr id="71" name="Google Shape;71;p15"/>
          <p:cNvSpPr txBox="1"/>
          <p:nvPr>
            <p:ph idx="1" type="body"/>
          </p:nvPr>
        </p:nvSpPr>
        <p:spPr>
          <a:xfrm>
            <a:off x="0" y="729450"/>
            <a:ext cx="9144000" cy="4413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i="1" lang="en-GB" sz="2300">
                <a:solidFill>
                  <a:schemeClr val="lt1"/>
                </a:solidFill>
              </a:rPr>
              <a:t>A cashless economy is one in which all the </a:t>
            </a:r>
            <a:endParaRPr i="1" sz="2300">
              <a:solidFill>
                <a:schemeClr val="lt1"/>
              </a:solidFill>
            </a:endParaRPr>
          </a:p>
          <a:p>
            <a:pPr indent="0" lvl="0" marL="0" rtl="0" algn="l">
              <a:lnSpc>
                <a:spcPct val="100000"/>
              </a:lnSpc>
              <a:spcBef>
                <a:spcPts val="0"/>
              </a:spcBef>
              <a:spcAft>
                <a:spcPts val="0"/>
              </a:spcAft>
              <a:buNone/>
            </a:pPr>
            <a:r>
              <a:rPr i="1" lang="en-GB" sz="2300">
                <a:solidFill>
                  <a:schemeClr val="lt1"/>
                </a:solidFill>
              </a:rPr>
              <a:t>Transactions are done using cards or digital</a:t>
            </a:r>
            <a:endParaRPr i="1" sz="2300">
              <a:solidFill>
                <a:schemeClr val="lt1"/>
              </a:solidFill>
            </a:endParaRPr>
          </a:p>
          <a:p>
            <a:pPr indent="0" lvl="0" marL="0" rtl="0" algn="l">
              <a:lnSpc>
                <a:spcPct val="100000"/>
              </a:lnSpc>
              <a:spcBef>
                <a:spcPts val="0"/>
              </a:spcBef>
              <a:spcAft>
                <a:spcPts val="0"/>
              </a:spcAft>
              <a:buNone/>
            </a:pPr>
            <a:r>
              <a:rPr i="1" lang="en-GB" sz="2300">
                <a:solidFill>
                  <a:schemeClr val="lt1"/>
                </a:solidFill>
              </a:rPr>
              <a:t>means.The circulation of physical currency is </a:t>
            </a:r>
            <a:endParaRPr i="1" sz="2300">
              <a:solidFill>
                <a:schemeClr val="lt1"/>
              </a:solidFill>
            </a:endParaRPr>
          </a:p>
          <a:p>
            <a:pPr indent="0" lvl="0" marL="0" rtl="0" algn="l">
              <a:lnSpc>
                <a:spcPct val="100000"/>
              </a:lnSpc>
              <a:spcBef>
                <a:spcPts val="0"/>
              </a:spcBef>
              <a:spcAft>
                <a:spcPts val="0"/>
              </a:spcAft>
              <a:buClr>
                <a:schemeClr val="dk1"/>
              </a:buClr>
              <a:buSzPts val="1100"/>
              <a:buFont typeface="Arial"/>
              <a:buNone/>
            </a:pPr>
            <a:r>
              <a:rPr i="1" lang="en-GB" sz="2300">
                <a:solidFill>
                  <a:schemeClr val="lt1"/>
                </a:solidFill>
              </a:rPr>
              <a:t>minimal..                                 </a:t>
            </a:r>
            <a:endParaRPr i="1" sz="2300">
              <a:solidFill>
                <a:schemeClr val="lt1"/>
              </a:solidFill>
            </a:endParaRPr>
          </a:p>
          <a:p>
            <a:pPr indent="0" lvl="0" marL="0" rtl="0" algn="l">
              <a:lnSpc>
                <a:spcPct val="100000"/>
              </a:lnSpc>
              <a:spcBef>
                <a:spcPts val="0"/>
              </a:spcBef>
              <a:spcAft>
                <a:spcPts val="0"/>
              </a:spcAft>
              <a:buNone/>
            </a:pPr>
            <a:r>
              <a:t/>
            </a:r>
            <a:endParaRPr i="1" sz="2300">
              <a:solidFill>
                <a:schemeClr val="lt1"/>
              </a:solidFill>
            </a:endParaRPr>
          </a:p>
          <a:p>
            <a:pPr indent="0" lvl="0" marL="0" rtl="0" algn="l">
              <a:lnSpc>
                <a:spcPct val="100000"/>
              </a:lnSpc>
              <a:spcBef>
                <a:spcPts val="0"/>
              </a:spcBef>
              <a:spcAft>
                <a:spcPts val="0"/>
              </a:spcAft>
              <a:buNone/>
            </a:pPr>
            <a:r>
              <a:rPr i="1" lang="en-GB" sz="2300">
                <a:solidFill>
                  <a:schemeClr val="lt1"/>
                </a:solidFill>
              </a:rPr>
              <a:t>The money transactions are done through </a:t>
            </a:r>
            <a:endParaRPr i="1" sz="2300">
              <a:solidFill>
                <a:schemeClr val="lt1"/>
              </a:solidFill>
            </a:endParaRPr>
          </a:p>
          <a:p>
            <a:pPr indent="0" lvl="0" marL="0" rtl="0" algn="l">
              <a:lnSpc>
                <a:spcPct val="100000"/>
              </a:lnSpc>
              <a:spcBef>
                <a:spcPts val="0"/>
              </a:spcBef>
              <a:spcAft>
                <a:spcPts val="0"/>
              </a:spcAft>
              <a:buNone/>
            </a:pPr>
            <a:r>
              <a:rPr i="1" lang="en-GB" sz="2300">
                <a:solidFill>
                  <a:schemeClr val="lt1"/>
                </a:solidFill>
              </a:rPr>
              <a:t>means like debit card, mobile payment, </a:t>
            </a:r>
            <a:endParaRPr i="1" sz="2300">
              <a:solidFill>
                <a:schemeClr val="lt1"/>
              </a:solidFill>
            </a:endParaRPr>
          </a:p>
          <a:p>
            <a:pPr indent="0" lvl="0" marL="0" rtl="0" algn="l">
              <a:lnSpc>
                <a:spcPct val="100000"/>
              </a:lnSpc>
              <a:spcBef>
                <a:spcPts val="0"/>
              </a:spcBef>
              <a:spcAft>
                <a:spcPts val="0"/>
              </a:spcAft>
              <a:buNone/>
            </a:pPr>
            <a:r>
              <a:rPr i="1" lang="en-GB" sz="2300">
                <a:solidFill>
                  <a:schemeClr val="lt1"/>
                </a:solidFill>
              </a:rPr>
              <a:t>internet banking, electronic fund transfer, </a:t>
            </a:r>
            <a:endParaRPr i="1" sz="2300">
              <a:solidFill>
                <a:schemeClr val="lt1"/>
              </a:solidFill>
            </a:endParaRPr>
          </a:p>
          <a:p>
            <a:pPr indent="0" lvl="0" marL="0" rtl="0" algn="l">
              <a:lnSpc>
                <a:spcPct val="100000"/>
              </a:lnSpc>
              <a:spcBef>
                <a:spcPts val="0"/>
              </a:spcBef>
              <a:spcAft>
                <a:spcPts val="0"/>
              </a:spcAft>
              <a:buNone/>
            </a:pPr>
            <a:r>
              <a:rPr i="1" lang="en-GB" sz="2300">
                <a:solidFill>
                  <a:schemeClr val="lt1"/>
                </a:solidFill>
              </a:rPr>
              <a:t>and other newly evolved </a:t>
            </a:r>
            <a:endParaRPr i="1" sz="2300">
              <a:solidFill>
                <a:schemeClr val="lt1"/>
              </a:solidFill>
            </a:endParaRPr>
          </a:p>
          <a:p>
            <a:pPr indent="0" lvl="0" marL="0" rtl="0" algn="l">
              <a:lnSpc>
                <a:spcPct val="100000"/>
              </a:lnSpc>
              <a:spcBef>
                <a:spcPts val="0"/>
              </a:spcBef>
              <a:spcAft>
                <a:spcPts val="0"/>
              </a:spcAft>
              <a:buClr>
                <a:schemeClr val="dk1"/>
              </a:buClr>
              <a:buSzPts val="1100"/>
              <a:buFont typeface="Arial"/>
              <a:buNone/>
            </a:pPr>
            <a:r>
              <a:rPr i="1" lang="en-GB" sz="2300">
                <a:solidFill>
                  <a:schemeClr val="lt1"/>
                </a:solidFill>
              </a:rPr>
              <a:t>payment channels.</a:t>
            </a:r>
            <a:endParaRPr i="1">
              <a:solidFill>
                <a:schemeClr val="lt1"/>
              </a:solidFill>
            </a:endParaRPr>
          </a:p>
          <a:p>
            <a:pPr indent="0" lvl="0" marL="0" rtl="0" algn="l">
              <a:spcBef>
                <a:spcPts val="0"/>
              </a:spcBef>
              <a:spcAft>
                <a:spcPts val="1200"/>
              </a:spcAft>
              <a:buNone/>
            </a:pPr>
            <a:r>
              <a:t/>
            </a:r>
            <a:endParaRPr i="1"/>
          </a:p>
        </p:txBody>
      </p:sp>
      <p:pic>
        <p:nvPicPr>
          <p:cNvPr id="72" name="Google Shape;72;p15"/>
          <p:cNvPicPr preferRelativeResize="0"/>
          <p:nvPr/>
        </p:nvPicPr>
        <p:blipFill>
          <a:blip r:embed="rId4">
            <a:alphaModFix/>
          </a:blip>
          <a:stretch>
            <a:fillRect/>
          </a:stretch>
        </p:blipFill>
        <p:spPr>
          <a:xfrm>
            <a:off x="6013200" y="572700"/>
            <a:ext cx="2871000" cy="1826525"/>
          </a:xfrm>
          <a:prstGeom prst="rect">
            <a:avLst/>
          </a:prstGeom>
          <a:noFill/>
          <a:ln>
            <a:noFill/>
          </a:ln>
        </p:spPr>
      </p:pic>
      <p:pic>
        <p:nvPicPr>
          <p:cNvPr id="73" name="Google Shape;73;p15"/>
          <p:cNvPicPr preferRelativeResize="0"/>
          <p:nvPr/>
        </p:nvPicPr>
        <p:blipFill>
          <a:blip r:embed="rId5">
            <a:alphaModFix/>
          </a:blip>
          <a:stretch>
            <a:fillRect/>
          </a:stretch>
        </p:blipFill>
        <p:spPr>
          <a:xfrm>
            <a:off x="5598250" y="2571738"/>
            <a:ext cx="3342076" cy="2088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pic>
        <p:nvPicPr>
          <p:cNvPr id="262" name="Google Shape;262;p42"/>
          <p:cNvPicPr preferRelativeResize="0"/>
          <p:nvPr/>
        </p:nvPicPr>
        <p:blipFill>
          <a:blip r:embed="rId4">
            <a:alphaModFix/>
          </a:blip>
          <a:stretch>
            <a:fillRect/>
          </a:stretch>
        </p:blipFill>
        <p:spPr>
          <a:xfrm>
            <a:off x="245025" y="703425"/>
            <a:ext cx="3804526" cy="3541575"/>
          </a:xfrm>
          <a:prstGeom prst="rect">
            <a:avLst/>
          </a:prstGeom>
          <a:noFill/>
          <a:ln cap="flat" cmpd="sng" w="38100">
            <a:solidFill>
              <a:schemeClr val="dk2"/>
            </a:solidFill>
            <a:prstDash val="solid"/>
            <a:round/>
            <a:headEnd len="sm" w="sm" type="none"/>
            <a:tailEnd len="sm" w="sm" type="none"/>
          </a:ln>
        </p:spPr>
      </p:pic>
      <p:pic>
        <p:nvPicPr>
          <p:cNvPr id="263" name="Google Shape;263;p42"/>
          <p:cNvPicPr preferRelativeResize="0"/>
          <p:nvPr/>
        </p:nvPicPr>
        <p:blipFill rotWithShape="1">
          <a:blip r:embed="rId5">
            <a:alphaModFix/>
          </a:blip>
          <a:srcRect b="0" l="0" r="0" t="0"/>
          <a:stretch/>
        </p:blipFill>
        <p:spPr>
          <a:xfrm>
            <a:off x="4434975" y="152400"/>
            <a:ext cx="4471000" cy="49360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pic>
        <p:nvPicPr>
          <p:cNvPr id="268" name="Google Shape;268;p43"/>
          <p:cNvPicPr preferRelativeResize="0"/>
          <p:nvPr/>
        </p:nvPicPr>
        <p:blipFill>
          <a:blip r:embed="rId4">
            <a:alphaModFix/>
          </a:blip>
          <a:stretch>
            <a:fillRect/>
          </a:stretch>
        </p:blipFill>
        <p:spPr>
          <a:xfrm>
            <a:off x="152400" y="152400"/>
            <a:ext cx="8791575" cy="4829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pic>
        <p:nvPicPr>
          <p:cNvPr id="273" name="Google Shape;273;p44"/>
          <p:cNvPicPr preferRelativeResize="0"/>
          <p:nvPr/>
        </p:nvPicPr>
        <p:blipFill>
          <a:blip r:embed="rId4">
            <a:alphaModFix/>
          </a:blip>
          <a:stretch>
            <a:fillRect/>
          </a:stretch>
        </p:blipFill>
        <p:spPr>
          <a:xfrm>
            <a:off x="3890400" y="1349000"/>
            <a:ext cx="4823400" cy="2909150"/>
          </a:xfrm>
          <a:prstGeom prst="rect">
            <a:avLst/>
          </a:prstGeom>
          <a:noFill/>
          <a:ln>
            <a:noFill/>
          </a:ln>
        </p:spPr>
      </p:pic>
      <p:sp>
        <p:nvSpPr>
          <p:cNvPr id="274" name="Google Shape;274;p44"/>
          <p:cNvSpPr txBox="1"/>
          <p:nvPr/>
        </p:nvSpPr>
        <p:spPr>
          <a:xfrm>
            <a:off x="0" y="238475"/>
            <a:ext cx="4152300" cy="13698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t/>
            </a:r>
            <a:endParaRPr b="1" i="1" sz="2700" u="sng">
              <a:solidFill>
                <a:schemeClr val="lt1"/>
              </a:solidFill>
            </a:endParaRPr>
          </a:p>
          <a:p>
            <a:pPr indent="457200" lvl="0" marL="0" rtl="0" algn="l">
              <a:spcBef>
                <a:spcPts val="0"/>
              </a:spcBef>
              <a:spcAft>
                <a:spcPts val="0"/>
              </a:spcAft>
              <a:buNone/>
            </a:pPr>
            <a:r>
              <a:t/>
            </a:r>
            <a:endParaRPr sz="2500">
              <a:solidFill>
                <a:schemeClr val="lt1"/>
              </a:solidFill>
              <a:latin typeface="Georgia"/>
              <a:ea typeface="Georgia"/>
              <a:cs typeface="Georgia"/>
              <a:sym typeface="Georgia"/>
            </a:endParaRPr>
          </a:p>
          <a:p>
            <a:pPr indent="457200" lvl="0" marL="0" rtl="0" algn="l">
              <a:spcBef>
                <a:spcPts val="0"/>
              </a:spcBef>
              <a:spcAft>
                <a:spcPts val="0"/>
              </a:spcAft>
              <a:buNone/>
            </a:pPr>
            <a:r>
              <a:t/>
            </a:r>
            <a:endParaRPr sz="2500">
              <a:latin typeface="Georgia"/>
              <a:ea typeface="Georgia"/>
              <a:cs typeface="Georgia"/>
              <a:sym typeface="Georgia"/>
            </a:endParaRPr>
          </a:p>
        </p:txBody>
      </p:sp>
      <p:sp>
        <p:nvSpPr>
          <p:cNvPr id="275" name="Google Shape;275;p44"/>
          <p:cNvSpPr txBox="1"/>
          <p:nvPr/>
        </p:nvSpPr>
        <p:spPr>
          <a:xfrm>
            <a:off x="-543000" y="1549250"/>
            <a:ext cx="44334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300">
                <a:latin typeface="Lora"/>
                <a:ea typeface="Lora"/>
                <a:cs typeface="Lora"/>
                <a:sym typeface="Lora"/>
              </a:rPr>
              <a:t>       </a:t>
            </a:r>
            <a:r>
              <a:rPr b="1" i="1" lang="en-GB" sz="2300">
                <a:solidFill>
                  <a:schemeClr val="lt1"/>
                </a:solidFill>
              </a:rPr>
              <a:t>MAJOR CHALLENGES :</a:t>
            </a:r>
            <a:endParaRPr b="1" i="1" sz="2300">
              <a:solidFill>
                <a:schemeClr val="lt1"/>
              </a:solidFill>
            </a:endParaRPr>
          </a:p>
        </p:txBody>
      </p:sp>
      <p:sp>
        <p:nvSpPr>
          <p:cNvPr id="276" name="Google Shape;276;p44"/>
          <p:cNvSpPr txBox="1"/>
          <p:nvPr/>
        </p:nvSpPr>
        <p:spPr>
          <a:xfrm>
            <a:off x="0" y="2041413"/>
            <a:ext cx="36417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Char char="●"/>
            </a:pPr>
            <a:r>
              <a:rPr i="1" lang="en-GB" sz="2100">
                <a:solidFill>
                  <a:schemeClr val="lt1"/>
                </a:solidFill>
              </a:rPr>
              <a:t>Exponential growth in data</a:t>
            </a:r>
            <a:endParaRPr i="1" sz="2100">
              <a:solidFill>
                <a:schemeClr val="lt1"/>
              </a:solidFill>
            </a:endParaRPr>
          </a:p>
          <a:p>
            <a:pPr indent="-361950" lvl="0" marL="457200" rtl="0" algn="l">
              <a:spcBef>
                <a:spcPts val="0"/>
              </a:spcBef>
              <a:spcAft>
                <a:spcPts val="0"/>
              </a:spcAft>
              <a:buClr>
                <a:schemeClr val="lt1"/>
              </a:buClr>
              <a:buSzPts val="2100"/>
              <a:buChar char="●"/>
            </a:pPr>
            <a:r>
              <a:rPr i="1" lang="en-GB" sz="2100">
                <a:solidFill>
                  <a:schemeClr val="lt1"/>
                </a:solidFill>
              </a:rPr>
              <a:t>Storage of skilled cyber security</a:t>
            </a:r>
            <a:endParaRPr i="1" sz="2100">
              <a:solidFill>
                <a:schemeClr val="lt1"/>
              </a:solidFill>
            </a:endParaRPr>
          </a:p>
          <a:p>
            <a:pPr indent="-361950" lvl="0" marL="457200" rtl="0" algn="l">
              <a:spcBef>
                <a:spcPts val="0"/>
              </a:spcBef>
              <a:spcAft>
                <a:spcPts val="0"/>
              </a:spcAft>
              <a:buClr>
                <a:schemeClr val="lt1"/>
              </a:buClr>
              <a:buSzPts val="2100"/>
              <a:buChar char="●"/>
            </a:pPr>
            <a:r>
              <a:rPr i="1" lang="en-GB" sz="2100">
                <a:solidFill>
                  <a:schemeClr val="lt1"/>
                </a:solidFill>
              </a:rPr>
              <a:t>Lack of infrastructure</a:t>
            </a:r>
            <a:endParaRPr i="1" sz="2100">
              <a:solidFill>
                <a:schemeClr val="lt1"/>
              </a:solidFill>
            </a:endParaRPr>
          </a:p>
        </p:txBody>
      </p:sp>
      <p:sp>
        <p:nvSpPr>
          <p:cNvPr id="277" name="Google Shape;277;p44"/>
          <p:cNvSpPr txBox="1"/>
          <p:nvPr/>
        </p:nvSpPr>
        <p:spPr>
          <a:xfrm>
            <a:off x="158100" y="407125"/>
            <a:ext cx="3994200" cy="6003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Clr>
                <a:schemeClr val="dk1"/>
              </a:buClr>
              <a:buSzPts val="1100"/>
              <a:buFont typeface="Arial"/>
              <a:buNone/>
            </a:pPr>
            <a:r>
              <a:rPr b="1" i="1" lang="en-GB" sz="2700" u="sng">
                <a:solidFill>
                  <a:schemeClr val="lt1"/>
                </a:solidFill>
              </a:rPr>
              <a:t>CYBER SECURITY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5"/>
          <p:cNvSpPr txBox="1"/>
          <p:nvPr/>
        </p:nvSpPr>
        <p:spPr>
          <a:xfrm>
            <a:off x="380375" y="260250"/>
            <a:ext cx="53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3" name="Google Shape;283;p45"/>
          <p:cNvSpPr txBox="1"/>
          <p:nvPr/>
        </p:nvSpPr>
        <p:spPr>
          <a:xfrm>
            <a:off x="810750" y="1119988"/>
            <a:ext cx="7522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r>
              <a:rPr lang="en-GB">
                <a:solidFill>
                  <a:srgbClr val="FFFF00"/>
                </a:solidFill>
              </a:rPr>
              <a:t> </a:t>
            </a:r>
            <a:r>
              <a:rPr b="1" i="1" lang="en-GB" sz="2000">
                <a:solidFill>
                  <a:schemeClr val="lt1"/>
                </a:solidFill>
              </a:rPr>
              <a:t> NO STRICT LAW AND ORDER.</a:t>
            </a:r>
            <a:endParaRPr b="1" i="1" sz="2000">
              <a:solidFill>
                <a:schemeClr val="lt1"/>
              </a:solidFill>
            </a:endParaRPr>
          </a:p>
          <a:p>
            <a:pPr indent="0" lvl="0" marL="0" rtl="0" algn="l">
              <a:spcBef>
                <a:spcPts val="0"/>
              </a:spcBef>
              <a:spcAft>
                <a:spcPts val="0"/>
              </a:spcAft>
              <a:buNone/>
            </a:pPr>
            <a:r>
              <a:rPr b="1" i="1" lang="en-GB" sz="2000">
                <a:solidFill>
                  <a:schemeClr val="lt1"/>
                </a:solidFill>
              </a:rPr>
              <a:t>                   IT LAWS WERE MADE 18 YEARS AGO.</a:t>
            </a:r>
            <a:endParaRPr b="1" i="1" sz="2000">
              <a:solidFill>
                <a:schemeClr val="lt1"/>
              </a:solidFill>
            </a:endParaRPr>
          </a:p>
          <a:p>
            <a:pPr indent="0" lvl="0" marL="0" rtl="0" algn="l">
              <a:spcBef>
                <a:spcPts val="0"/>
              </a:spcBef>
              <a:spcAft>
                <a:spcPts val="0"/>
              </a:spcAft>
              <a:buNone/>
            </a:pPr>
            <a:r>
              <a:rPr b="1" i="1" lang="en-GB" sz="2000">
                <a:solidFill>
                  <a:schemeClr val="lt1"/>
                </a:solidFill>
              </a:rPr>
              <a:t>                   INFORMATION TECHNOLOGY ACT,2000.</a:t>
            </a:r>
            <a:endParaRPr b="1" i="1" sz="2000">
              <a:solidFill>
                <a:schemeClr val="lt1"/>
              </a:solidFill>
            </a:endParaRPr>
          </a:p>
          <a:p>
            <a:pPr indent="0" lvl="0" marL="0" rtl="0" algn="l">
              <a:spcBef>
                <a:spcPts val="0"/>
              </a:spcBef>
              <a:spcAft>
                <a:spcPts val="0"/>
              </a:spcAft>
              <a:buNone/>
            </a:pPr>
            <a:r>
              <a:rPr b="1" i="1" lang="en-GB" sz="2000">
                <a:solidFill>
                  <a:schemeClr val="lt1"/>
                </a:solidFill>
              </a:rPr>
              <a:t>              NO SUCH MAJOR CHANGES HAD DONE IN IT .</a:t>
            </a:r>
            <a:endParaRPr b="1" i="1" sz="2000">
              <a:solidFill>
                <a:schemeClr val="lt1"/>
              </a:solidFill>
            </a:endParaRPr>
          </a:p>
        </p:txBody>
      </p:sp>
      <p:sp>
        <p:nvSpPr>
          <p:cNvPr id="284" name="Google Shape;284;p45"/>
          <p:cNvSpPr txBox="1"/>
          <p:nvPr/>
        </p:nvSpPr>
        <p:spPr>
          <a:xfrm>
            <a:off x="785550" y="430175"/>
            <a:ext cx="3553800" cy="6003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2700" u="sng">
                <a:solidFill>
                  <a:schemeClr val="lt1"/>
                </a:solidFill>
              </a:rPr>
              <a:t>CYBER SECURITY :</a:t>
            </a:r>
            <a:endParaRPr b="1" i="1" sz="2700" u="sng">
              <a:solidFill>
                <a:schemeClr val="lt1"/>
              </a:solidFill>
            </a:endParaRPr>
          </a:p>
        </p:txBody>
      </p:sp>
      <p:pic>
        <p:nvPicPr>
          <p:cNvPr id="285" name="Google Shape;285;p45"/>
          <p:cNvPicPr preferRelativeResize="0"/>
          <p:nvPr/>
        </p:nvPicPr>
        <p:blipFill>
          <a:blip r:embed="rId4">
            <a:alphaModFix/>
          </a:blip>
          <a:stretch>
            <a:fillRect/>
          </a:stretch>
        </p:blipFill>
        <p:spPr>
          <a:xfrm>
            <a:off x="2282513" y="2710950"/>
            <a:ext cx="4578967" cy="1967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46"/>
          <p:cNvSpPr txBox="1"/>
          <p:nvPr/>
        </p:nvSpPr>
        <p:spPr>
          <a:xfrm>
            <a:off x="215100" y="182250"/>
            <a:ext cx="8713800" cy="5388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rgbClr val="980000"/>
                </a:solidFill>
              </a:rPr>
              <a:t>                               </a:t>
            </a:r>
            <a:r>
              <a:rPr b="1" i="1" lang="en-GB" sz="2300">
                <a:solidFill>
                  <a:srgbClr val="980000"/>
                </a:solidFill>
              </a:rPr>
              <a:t>ONLINE BANKING FRAUD </a:t>
            </a:r>
            <a:endParaRPr b="1" i="1" sz="2300">
              <a:solidFill>
                <a:srgbClr val="980000"/>
              </a:solidFill>
            </a:endParaRPr>
          </a:p>
        </p:txBody>
      </p:sp>
      <p:sp>
        <p:nvSpPr>
          <p:cNvPr id="291" name="Google Shape;291;p46"/>
          <p:cNvSpPr txBox="1"/>
          <p:nvPr/>
        </p:nvSpPr>
        <p:spPr>
          <a:xfrm>
            <a:off x="505775" y="721050"/>
            <a:ext cx="7974600" cy="631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solidFill>
                  <a:srgbClr val="FFFF00"/>
                </a:solidFill>
              </a:rPr>
              <a:t>                    </a:t>
            </a:r>
            <a:r>
              <a:rPr i="1" lang="en-GB" sz="2900">
                <a:solidFill>
                  <a:srgbClr val="FFFF00"/>
                </a:solidFill>
              </a:rPr>
              <a:t>SIM SWAP FRAUD ??</a:t>
            </a:r>
            <a:endParaRPr i="1" sz="2900">
              <a:solidFill>
                <a:srgbClr val="FFFF00"/>
              </a:solidFill>
            </a:endParaRPr>
          </a:p>
        </p:txBody>
      </p:sp>
      <p:pic>
        <p:nvPicPr>
          <p:cNvPr id="292" name="Google Shape;292;p46"/>
          <p:cNvPicPr preferRelativeResize="0"/>
          <p:nvPr/>
        </p:nvPicPr>
        <p:blipFill>
          <a:blip r:embed="rId4">
            <a:alphaModFix/>
          </a:blip>
          <a:stretch>
            <a:fillRect/>
          </a:stretch>
        </p:blipFill>
        <p:spPr>
          <a:xfrm>
            <a:off x="100800" y="1912925"/>
            <a:ext cx="3019950" cy="588525"/>
          </a:xfrm>
          <a:prstGeom prst="rect">
            <a:avLst/>
          </a:prstGeom>
          <a:noFill/>
          <a:ln>
            <a:noFill/>
          </a:ln>
        </p:spPr>
      </p:pic>
      <p:sp>
        <p:nvSpPr>
          <p:cNvPr id="293" name="Google Shape;293;p46"/>
          <p:cNvSpPr txBox="1"/>
          <p:nvPr/>
        </p:nvSpPr>
        <p:spPr>
          <a:xfrm>
            <a:off x="100800" y="2501450"/>
            <a:ext cx="8942400" cy="163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200">
                <a:solidFill>
                  <a:srgbClr val="4A86E8"/>
                </a:solidFill>
              </a:rPr>
              <a:t>SIM SWAP</a:t>
            </a:r>
            <a:r>
              <a:rPr i="1" lang="en-GB" sz="2200"/>
              <a:t> </a:t>
            </a:r>
            <a:endParaRPr i="1" sz="2200"/>
          </a:p>
          <a:p>
            <a:pPr indent="0" lvl="0" marL="0" rtl="0" algn="l">
              <a:spcBef>
                <a:spcPts val="0"/>
              </a:spcBef>
              <a:spcAft>
                <a:spcPts val="0"/>
              </a:spcAft>
              <a:buNone/>
            </a:pPr>
            <a:r>
              <a:rPr i="1" lang="en-GB" sz="1800"/>
              <a:t>UNDER </a:t>
            </a:r>
            <a:r>
              <a:rPr b="1" i="1" lang="en-GB" sz="1800"/>
              <a:t>SIM SWAP,</a:t>
            </a:r>
            <a:r>
              <a:rPr i="1" lang="en-GB" sz="1800"/>
              <a:t> fraudsters manage to get a new SIM card issued against your registered </a:t>
            </a:r>
            <a:r>
              <a:rPr i="1" lang="en-GB" sz="1800"/>
              <a:t>mobile</a:t>
            </a:r>
            <a:r>
              <a:rPr i="1" lang="en-GB" sz="1800"/>
              <a:t> number through the </a:t>
            </a:r>
            <a:r>
              <a:rPr i="1" lang="en-GB" sz="1800"/>
              <a:t>mobile</a:t>
            </a:r>
            <a:r>
              <a:rPr i="1" lang="en-GB" sz="1800"/>
              <a:t> service provider. With the help of this new SIM card, they get One Time Password (OTP) and alerts, required for making financial transaction through your bank account.</a:t>
            </a:r>
            <a:endParaRPr i="1"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7"/>
          <p:cNvSpPr txBox="1"/>
          <p:nvPr/>
        </p:nvSpPr>
        <p:spPr>
          <a:xfrm>
            <a:off x="313200" y="227400"/>
            <a:ext cx="8517600" cy="646500"/>
          </a:xfrm>
          <a:prstGeom prst="rect">
            <a:avLst/>
          </a:prstGeom>
          <a:solidFill>
            <a:schemeClr val="lt2"/>
          </a:solid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600"/>
              <a:t>                                      </a:t>
            </a:r>
            <a:r>
              <a:rPr b="1" i="1" lang="en-GB" sz="2000"/>
              <a:t> </a:t>
            </a:r>
            <a:r>
              <a:rPr b="1" i="1" lang="en-GB" sz="3000">
                <a:solidFill>
                  <a:srgbClr val="FF0000"/>
                </a:solidFill>
              </a:rPr>
              <a:t>INTERNET CONNECTIVITY</a:t>
            </a:r>
            <a:r>
              <a:rPr lang="en-GB" sz="2600">
                <a:solidFill>
                  <a:srgbClr val="FF0000"/>
                </a:solidFill>
              </a:rPr>
              <a:t> </a:t>
            </a:r>
            <a:endParaRPr sz="2600">
              <a:solidFill>
                <a:srgbClr val="FF0000"/>
              </a:solidFill>
            </a:endParaRPr>
          </a:p>
        </p:txBody>
      </p:sp>
      <p:sp>
        <p:nvSpPr>
          <p:cNvPr id="299" name="Google Shape;299;p47"/>
          <p:cNvSpPr txBox="1"/>
          <p:nvPr/>
        </p:nvSpPr>
        <p:spPr>
          <a:xfrm>
            <a:off x="127700" y="2254925"/>
            <a:ext cx="58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0" name="Google Shape;300;p47"/>
          <p:cNvSpPr txBox="1"/>
          <p:nvPr/>
        </p:nvSpPr>
        <p:spPr>
          <a:xfrm>
            <a:off x="268850" y="1125775"/>
            <a:ext cx="8619900" cy="492600"/>
          </a:xfrm>
          <a:prstGeom prst="rect">
            <a:avLst/>
          </a:prstGeom>
          <a:solidFill>
            <a:srgbClr val="980000"/>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rPr>
              <a:t>          </a:t>
            </a:r>
            <a:r>
              <a:rPr i="1" lang="en-GB" sz="2000">
                <a:solidFill>
                  <a:schemeClr val="lt1"/>
                </a:solidFill>
              </a:rPr>
              <a:t>462 MILLIONS INTERNET USER IN INDIA AS OF JAN 2020</a:t>
            </a:r>
            <a:endParaRPr i="1" sz="2000">
              <a:solidFill>
                <a:schemeClr val="lt1"/>
              </a:solidFill>
            </a:endParaRPr>
          </a:p>
        </p:txBody>
      </p:sp>
      <p:pic>
        <p:nvPicPr>
          <p:cNvPr id="301" name="Google Shape;301;p47"/>
          <p:cNvPicPr preferRelativeResize="0"/>
          <p:nvPr/>
        </p:nvPicPr>
        <p:blipFill>
          <a:blip r:embed="rId4">
            <a:alphaModFix/>
          </a:blip>
          <a:stretch>
            <a:fillRect/>
          </a:stretch>
        </p:blipFill>
        <p:spPr>
          <a:xfrm>
            <a:off x="152400" y="1730675"/>
            <a:ext cx="4552351" cy="3260425"/>
          </a:xfrm>
          <a:prstGeom prst="rect">
            <a:avLst/>
          </a:prstGeom>
          <a:noFill/>
          <a:ln>
            <a:noFill/>
          </a:ln>
        </p:spPr>
      </p:pic>
      <p:pic>
        <p:nvPicPr>
          <p:cNvPr id="302" name="Google Shape;302;p47"/>
          <p:cNvPicPr preferRelativeResize="0"/>
          <p:nvPr/>
        </p:nvPicPr>
        <p:blipFill>
          <a:blip r:embed="rId5">
            <a:alphaModFix/>
          </a:blip>
          <a:stretch>
            <a:fillRect/>
          </a:stretch>
        </p:blipFill>
        <p:spPr>
          <a:xfrm>
            <a:off x="4689025" y="1730675"/>
            <a:ext cx="4378774" cy="3260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8"/>
          <p:cNvSpPr txBox="1"/>
          <p:nvPr/>
        </p:nvSpPr>
        <p:spPr>
          <a:xfrm>
            <a:off x="0" y="0"/>
            <a:ext cx="9144000" cy="615600"/>
          </a:xfrm>
          <a:prstGeom prst="rect">
            <a:avLst/>
          </a:prstGeom>
          <a:solidFill>
            <a:schemeClr val="lt2"/>
          </a:solid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rPr>
              <a:t>                                            </a:t>
            </a:r>
            <a:r>
              <a:rPr b="1" i="1" lang="en-GB" sz="2800">
                <a:solidFill>
                  <a:srgbClr val="FF0000"/>
                </a:solidFill>
              </a:rPr>
              <a:t>INTERNET CONNECTIVITY</a:t>
            </a:r>
            <a:endParaRPr b="1" i="1" sz="1600"/>
          </a:p>
        </p:txBody>
      </p:sp>
      <p:pic>
        <p:nvPicPr>
          <p:cNvPr id="308" name="Google Shape;308;p48"/>
          <p:cNvPicPr preferRelativeResize="0"/>
          <p:nvPr/>
        </p:nvPicPr>
        <p:blipFill>
          <a:blip r:embed="rId4">
            <a:alphaModFix/>
          </a:blip>
          <a:stretch>
            <a:fillRect/>
          </a:stretch>
        </p:blipFill>
        <p:spPr>
          <a:xfrm>
            <a:off x="152400" y="737400"/>
            <a:ext cx="8839200" cy="1729225"/>
          </a:xfrm>
          <a:prstGeom prst="rect">
            <a:avLst/>
          </a:prstGeom>
          <a:noFill/>
          <a:ln>
            <a:noFill/>
          </a:ln>
        </p:spPr>
      </p:pic>
      <p:sp>
        <p:nvSpPr>
          <p:cNvPr id="309" name="Google Shape;309;p48"/>
          <p:cNvSpPr txBox="1"/>
          <p:nvPr/>
        </p:nvSpPr>
        <p:spPr>
          <a:xfrm>
            <a:off x="152400" y="1533250"/>
            <a:ext cx="8839200" cy="326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000"/>
              <a:t>AVERAGE PAGE ON MOBILE 5.5 SECONDS,CHINA 2.6 SECONDS</a:t>
            </a:r>
            <a:endParaRPr b="1" i="1" sz="2000"/>
          </a:p>
          <a:p>
            <a:pPr indent="0" lvl="0" marL="0" rtl="0" algn="l">
              <a:spcBef>
                <a:spcPts val="0"/>
              </a:spcBef>
              <a:spcAft>
                <a:spcPts val="0"/>
              </a:spcAft>
              <a:buNone/>
            </a:pPr>
            <a:r>
              <a:rPr i="1" lang="en-GB" sz="1800"/>
              <a:t>The average time to load a mobile phone is 5.5 seconds in india, compared to 2.6 seconds in china,4.5 in sri lanka,4.9 in bangladesh and 5.8 in pakistan,according to the ”state of the internet 2019” report by akamai technologies, a global content delivery network services provider. Israel has the fastest load time at 1.3 seconds.</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rPr i="1" lang="en-GB" sz="1800"/>
              <a:t>Mobile Internet speeds will make users less likely to use their phones for banking transactions,with oracle maxymiser, a website optimisation tool by oracle, a US multinational, reporting a two-second threshold before users stop an online transaction — although 68 percent of responding reported they would not wait six seconds for pages or images to load on a bank’s website or mobile site </a:t>
            </a:r>
            <a:endParaRPr i="1"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49"/>
          <p:cNvSpPr txBox="1"/>
          <p:nvPr/>
        </p:nvSpPr>
        <p:spPr>
          <a:xfrm>
            <a:off x="0" y="0"/>
            <a:ext cx="9144000" cy="615600"/>
          </a:xfrm>
          <a:prstGeom prst="rect">
            <a:avLst/>
          </a:prstGeom>
          <a:solidFill>
            <a:schemeClr val="lt2"/>
          </a:solid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rPr>
              <a:t>                                           </a:t>
            </a:r>
            <a:r>
              <a:rPr b="1" i="1" lang="en-GB" sz="1800">
                <a:solidFill>
                  <a:schemeClr val="dk1"/>
                </a:solidFill>
              </a:rPr>
              <a:t> </a:t>
            </a:r>
            <a:r>
              <a:rPr b="1" i="1" lang="en-GB" sz="2800">
                <a:solidFill>
                  <a:srgbClr val="FF0000"/>
                </a:solidFill>
              </a:rPr>
              <a:t>INTERNET CONNECTIVITY</a:t>
            </a:r>
            <a:endParaRPr b="1" i="1" sz="1600">
              <a:solidFill>
                <a:schemeClr val="dk1"/>
              </a:solidFill>
            </a:endParaRPr>
          </a:p>
        </p:txBody>
      </p:sp>
      <p:sp>
        <p:nvSpPr>
          <p:cNvPr id="315" name="Google Shape;315;p49"/>
          <p:cNvSpPr txBox="1"/>
          <p:nvPr/>
        </p:nvSpPr>
        <p:spPr>
          <a:xfrm>
            <a:off x="618800" y="991225"/>
            <a:ext cx="7727400" cy="507900"/>
          </a:xfrm>
          <a:prstGeom prst="rect">
            <a:avLst/>
          </a:prstGeom>
          <a:solidFill>
            <a:srgbClr val="980000"/>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rPr>
              <a:t>                            </a:t>
            </a:r>
            <a:r>
              <a:rPr b="1" i="1" lang="en-GB" sz="2100">
                <a:solidFill>
                  <a:schemeClr val="lt1"/>
                </a:solidFill>
              </a:rPr>
              <a:t>INTERNET BLACKOUT</a:t>
            </a:r>
            <a:r>
              <a:rPr lang="en-GB" sz="2000">
                <a:solidFill>
                  <a:schemeClr val="lt1"/>
                </a:solidFill>
              </a:rPr>
              <a:t> </a:t>
            </a:r>
            <a:endParaRPr sz="2000">
              <a:solidFill>
                <a:schemeClr val="lt1"/>
              </a:solidFill>
            </a:endParaRPr>
          </a:p>
        </p:txBody>
      </p:sp>
      <p:sp>
        <p:nvSpPr>
          <p:cNvPr id="316" name="Google Shape;316;p49"/>
          <p:cNvSpPr txBox="1"/>
          <p:nvPr/>
        </p:nvSpPr>
        <p:spPr>
          <a:xfrm>
            <a:off x="618700" y="1998050"/>
            <a:ext cx="7727400" cy="1385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t>INTERNET SUSPENSION ON INDEPENDENCE DAY IS THE NORM</a:t>
            </a:r>
            <a:endParaRPr b="1" i="1" sz="1800"/>
          </a:p>
          <a:p>
            <a:pPr indent="0" lvl="0" marL="0" rtl="0" algn="l">
              <a:spcBef>
                <a:spcPts val="0"/>
              </a:spcBef>
              <a:spcAft>
                <a:spcPts val="0"/>
              </a:spcAft>
              <a:buNone/>
            </a:pPr>
            <a:r>
              <a:rPr i="1" lang="en-GB" sz="1500"/>
              <a:t>Suspension of mobile and internet services in the state on independence day is a norm.</a:t>
            </a:r>
            <a:endParaRPr i="1" sz="1500"/>
          </a:p>
          <a:p>
            <a:pPr indent="0" lvl="0" marL="0" rtl="0" algn="l">
              <a:spcBef>
                <a:spcPts val="0"/>
              </a:spcBef>
              <a:spcAft>
                <a:spcPts val="0"/>
              </a:spcAft>
              <a:buNone/>
            </a:pPr>
            <a:r>
              <a:t/>
            </a:r>
            <a:endParaRPr i="1" sz="1500"/>
          </a:p>
          <a:p>
            <a:pPr indent="0" lvl="0" marL="0" rtl="0" algn="l">
              <a:spcBef>
                <a:spcPts val="0"/>
              </a:spcBef>
              <a:spcAft>
                <a:spcPts val="0"/>
              </a:spcAft>
              <a:buNone/>
            </a:pPr>
            <a:r>
              <a:rPr i="1" lang="en-GB" sz="1500"/>
              <a:t>In 2019,mobile and internet services of all cellular companies,including the state-run BSNL,were suspended in kashmir valley,including in the summer capital of srinagar.</a:t>
            </a:r>
            <a:endParaRPr i="1" sz="1500"/>
          </a:p>
        </p:txBody>
      </p:sp>
      <p:sp>
        <p:nvSpPr>
          <p:cNvPr id="317" name="Google Shape;317;p49"/>
          <p:cNvSpPr txBox="1"/>
          <p:nvPr/>
        </p:nvSpPr>
        <p:spPr>
          <a:xfrm>
            <a:off x="618700" y="3661975"/>
            <a:ext cx="77274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solidFill>
                  <a:srgbClr val="0B5394"/>
                </a:solidFill>
              </a:rPr>
              <a:t>NUMBER OF INTERNET BANS IN INDIA IN 2019 HIGHEST IN THE WORLD,YET AGAIN</a:t>
            </a:r>
            <a:endParaRPr b="1" i="1">
              <a:solidFill>
                <a:srgbClr val="0B5394"/>
              </a:solidFill>
            </a:endParaRPr>
          </a:p>
          <a:p>
            <a:pPr indent="0" lvl="0" marL="0" rtl="0" algn="l">
              <a:spcBef>
                <a:spcPts val="0"/>
              </a:spcBef>
              <a:spcAft>
                <a:spcPts val="0"/>
              </a:spcAft>
              <a:buNone/>
            </a:pPr>
            <a:r>
              <a:rPr i="1" lang="en-GB">
                <a:solidFill>
                  <a:schemeClr val="dk1"/>
                </a:solidFill>
              </a:rPr>
              <a:t>There was no need of an internet ban in sikar,but the local government said it was for ‘public safety’</a:t>
            </a:r>
            <a:endParaRPr i="1">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50"/>
          <p:cNvSpPr txBox="1"/>
          <p:nvPr/>
        </p:nvSpPr>
        <p:spPr>
          <a:xfrm>
            <a:off x="315650" y="292925"/>
            <a:ext cx="7938600" cy="17856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solidFill>
                  <a:schemeClr val="lt1"/>
                </a:solidFill>
              </a:rPr>
              <a:t>SOME MORE REASONS, WHY INDIA CAN’T GO CASHLESS :-</a:t>
            </a:r>
            <a:endParaRPr b="1" i="1" sz="1800">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i="1" lang="en-GB" sz="1800">
                <a:solidFill>
                  <a:schemeClr val="lt1"/>
                </a:solidFill>
              </a:rPr>
              <a:t>1) </a:t>
            </a:r>
            <a:r>
              <a:rPr i="1" lang="en-GB" sz="1800">
                <a:solidFill>
                  <a:schemeClr val="lt1"/>
                </a:solidFill>
              </a:rPr>
              <a:t>Large number of population do not have bank account.</a:t>
            </a:r>
            <a:endParaRPr i="1" sz="1800">
              <a:solidFill>
                <a:schemeClr val="lt1"/>
              </a:solidFill>
            </a:endParaRPr>
          </a:p>
          <a:p>
            <a:pPr indent="0" lvl="0" marL="0" rtl="0" algn="l">
              <a:spcBef>
                <a:spcPts val="0"/>
              </a:spcBef>
              <a:spcAft>
                <a:spcPts val="0"/>
              </a:spcAft>
              <a:buNone/>
            </a:pPr>
            <a:r>
              <a:rPr i="1" lang="en-GB" sz="1800">
                <a:solidFill>
                  <a:schemeClr val="lt1"/>
                </a:solidFill>
              </a:rPr>
              <a:t>2) Lack of POS Machines.</a:t>
            </a:r>
            <a:endParaRPr i="1" sz="1800">
              <a:solidFill>
                <a:schemeClr val="lt1"/>
              </a:solidFill>
            </a:endParaRPr>
          </a:p>
          <a:p>
            <a:pPr indent="0" lvl="0" marL="0" rtl="0" algn="l">
              <a:spcBef>
                <a:spcPts val="0"/>
              </a:spcBef>
              <a:spcAft>
                <a:spcPts val="0"/>
              </a:spcAft>
              <a:buNone/>
            </a:pPr>
            <a:r>
              <a:rPr i="1" lang="en-GB" sz="1800">
                <a:solidFill>
                  <a:schemeClr val="lt1"/>
                </a:solidFill>
              </a:rPr>
              <a:t>3) Merchants </a:t>
            </a:r>
            <a:r>
              <a:rPr i="1" lang="en-GB" sz="1800">
                <a:solidFill>
                  <a:schemeClr val="lt1"/>
                </a:solidFill>
              </a:rPr>
              <a:t>prefer</a:t>
            </a:r>
            <a:r>
              <a:rPr i="1" lang="en-GB" sz="1800">
                <a:solidFill>
                  <a:schemeClr val="lt1"/>
                </a:solidFill>
              </a:rPr>
              <a:t> cash to avoid taxes.</a:t>
            </a:r>
            <a:endParaRPr i="1" sz="1800">
              <a:solidFill>
                <a:schemeClr val="lt1"/>
              </a:solidFill>
            </a:endParaRPr>
          </a:p>
          <a:p>
            <a:pPr indent="0" lvl="0" marL="0" rtl="0" algn="l">
              <a:spcBef>
                <a:spcPts val="0"/>
              </a:spcBef>
              <a:spcAft>
                <a:spcPts val="0"/>
              </a:spcAft>
              <a:buNone/>
            </a:pPr>
            <a:r>
              <a:rPr i="1" lang="en-GB" sz="1800">
                <a:solidFill>
                  <a:schemeClr val="lt1"/>
                </a:solidFill>
              </a:rPr>
              <a:t>4) People are not modernized enough to use smartphones and internet.</a:t>
            </a:r>
            <a:endParaRPr i="1" sz="1800">
              <a:solidFill>
                <a:schemeClr val="lt1"/>
              </a:solidFill>
            </a:endParaRPr>
          </a:p>
        </p:txBody>
      </p:sp>
      <p:pic>
        <p:nvPicPr>
          <p:cNvPr id="323" name="Google Shape;323;p50"/>
          <p:cNvPicPr preferRelativeResize="0"/>
          <p:nvPr/>
        </p:nvPicPr>
        <p:blipFill>
          <a:blip r:embed="rId4">
            <a:alphaModFix/>
          </a:blip>
          <a:stretch>
            <a:fillRect/>
          </a:stretch>
        </p:blipFill>
        <p:spPr>
          <a:xfrm>
            <a:off x="602850" y="2139625"/>
            <a:ext cx="7364200" cy="2907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51"/>
          <p:cNvSpPr txBox="1"/>
          <p:nvPr/>
        </p:nvSpPr>
        <p:spPr>
          <a:xfrm>
            <a:off x="3178725" y="389950"/>
            <a:ext cx="2529600" cy="6003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2700" u="sng">
                <a:solidFill>
                  <a:schemeClr val="lt1"/>
                </a:solidFill>
              </a:rPr>
              <a:t>CONCLUSION</a:t>
            </a:r>
            <a:endParaRPr b="1" i="1" sz="2700" u="sng">
              <a:solidFill>
                <a:schemeClr val="lt1"/>
              </a:solidFill>
            </a:endParaRPr>
          </a:p>
        </p:txBody>
      </p:sp>
      <p:sp>
        <p:nvSpPr>
          <p:cNvPr id="329" name="Google Shape;329;p51"/>
          <p:cNvSpPr txBox="1"/>
          <p:nvPr/>
        </p:nvSpPr>
        <p:spPr>
          <a:xfrm>
            <a:off x="426975" y="1191550"/>
            <a:ext cx="80331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100">
                <a:solidFill>
                  <a:schemeClr val="lt1"/>
                </a:solidFill>
              </a:rPr>
              <a:t>As we know, India is a developing country and we are facing  many problems regarding Internet connectivity and we don’t have a good cyber security department in our country, and crime in India has been increasing day by day, criminals make advantage of online methods or cyber attack like online banking frauds, KYC frauds etc.</a:t>
            </a:r>
            <a:endParaRPr i="1" sz="2100">
              <a:solidFill>
                <a:schemeClr val="lt1"/>
              </a:solidFill>
            </a:endParaRPr>
          </a:p>
          <a:p>
            <a:pPr indent="0" lvl="0" marL="0" rtl="0" algn="l">
              <a:spcBef>
                <a:spcPts val="0"/>
              </a:spcBef>
              <a:spcAft>
                <a:spcPts val="0"/>
              </a:spcAft>
              <a:buNone/>
            </a:pPr>
            <a:r>
              <a:rPr i="1" lang="en-GB" sz="2100">
                <a:solidFill>
                  <a:schemeClr val="lt1"/>
                </a:solidFill>
              </a:rPr>
              <a:t>So, India is not ready for cashless economy completely as from survey only 24% of Indians uses smartphone , also many people aren’t registered in banks and thus are unaware of </a:t>
            </a:r>
            <a:r>
              <a:rPr i="1" lang="en-GB" sz="2100">
                <a:solidFill>
                  <a:schemeClr val="lt1"/>
                </a:solidFill>
              </a:rPr>
              <a:t>online</a:t>
            </a:r>
            <a:r>
              <a:rPr i="1" lang="en-GB" sz="2100">
                <a:solidFill>
                  <a:schemeClr val="lt1"/>
                </a:solidFill>
              </a:rPr>
              <a:t> mode , therefore we as a country need to focus on every aspect as we mentioned above before going cashless……</a:t>
            </a:r>
            <a:endParaRPr i="1" sz="21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56100" y="65475"/>
            <a:ext cx="9144000" cy="98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2200" u="sng">
                <a:solidFill>
                  <a:schemeClr val="lt1"/>
                </a:solidFill>
              </a:rPr>
              <a:t>CASHLESS SIMPLY MEANS USING LESS CASH EVERYWHERE,</a:t>
            </a:r>
            <a:endParaRPr i="1" sz="2200" u="sng">
              <a:solidFill>
                <a:schemeClr val="lt1"/>
              </a:solidFill>
            </a:endParaRPr>
          </a:p>
          <a:p>
            <a:pPr indent="0" lvl="0" marL="0" rtl="0" algn="l">
              <a:spcBef>
                <a:spcPts val="0"/>
              </a:spcBef>
              <a:spcAft>
                <a:spcPts val="0"/>
              </a:spcAft>
              <a:buNone/>
            </a:pPr>
            <a:r>
              <a:rPr i="1" lang="en-GB" sz="2200" u="sng">
                <a:solidFill>
                  <a:schemeClr val="lt1"/>
                </a:solidFill>
              </a:rPr>
              <a:t>WHERE WE USE CASH, WHICH MIGHT BE :-</a:t>
            </a:r>
            <a:endParaRPr i="1" sz="2200" u="sng">
              <a:solidFill>
                <a:schemeClr val="lt1"/>
              </a:solidFill>
            </a:endParaRPr>
          </a:p>
        </p:txBody>
      </p:sp>
      <p:sp>
        <p:nvSpPr>
          <p:cNvPr id="79" name="Google Shape;79;p16"/>
          <p:cNvSpPr txBox="1"/>
          <p:nvPr>
            <p:ph idx="1" type="body"/>
          </p:nvPr>
        </p:nvSpPr>
        <p:spPr>
          <a:xfrm>
            <a:off x="0" y="981900"/>
            <a:ext cx="9144000" cy="416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i="1" lang="en-GB">
                <a:solidFill>
                  <a:schemeClr val="lt1"/>
                </a:solidFill>
              </a:rPr>
              <a:t>HOSPITALS</a:t>
            </a:r>
            <a:endParaRPr i="1">
              <a:solidFill>
                <a:schemeClr val="lt1"/>
              </a:solidFill>
            </a:endParaRPr>
          </a:p>
          <a:p>
            <a:pPr indent="-342900" lvl="0" marL="457200" rtl="0" algn="l">
              <a:spcBef>
                <a:spcPts val="0"/>
              </a:spcBef>
              <a:spcAft>
                <a:spcPts val="0"/>
              </a:spcAft>
              <a:buClr>
                <a:schemeClr val="lt1"/>
              </a:buClr>
              <a:buSzPts val="1800"/>
              <a:buChar char="❖"/>
            </a:pPr>
            <a:r>
              <a:rPr i="1" lang="en-GB">
                <a:solidFill>
                  <a:schemeClr val="lt1"/>
                </a:solidFill>
              </a:rPr>
              <a:t>PUBLIC TRANSPORTS</a:t>
            </a:r>
            <a:endParaRPr i="1">
              <a:solidFill>
                <a:schemeClr val="lt1"/>
              </a:solidFill>
            </a:endParaRPr>
          </a:p>
          <a:p>
            <a:pPr indent="-342900" lvl="0" marL="457200" rtl="0" algn="l">
              <a:spcBef>
                <a:spcPts val="0"/>
              </a:spcBef>
              <a:spcAft>
                <a:spcPts val="0"/>
              </a:spcAft>
              <a:buClr>
                <a:schemeClr val="lt1"/>
              </a:buClr>
              <a:buSzPts val="1800"/>
              <a:buChar char="❖"/>
            </a:pPr>
            <a:r>
              <a:rPr i="1" lang="en-GB">
                <a:solidFill>
                  <a:schemeClr val="lt1"/>
                </a:solidFill>
              </a:rPr>
              <a:t>TOLLS</a:t>
            </a:r>
            <a:endParaRPr i="1">
              <a:solidFill>
                <a:schemeClr val="lt1"/>
              </a:solidFill>
            </a:endParaRPr>
          </a:p>
          <a:p>
            <a:pPr indent="-342900" lvl="0" marL="457200" rtl="0" algn="l">
              <a:spcBef>
                <a:spcPts val="0"/>
              </a:spcBef>
              <a:spcAft>
                <a:spcPts val="0"/>
              </a:spcAft>
              <a:buClr>
                <a:schemeClr val="lt1"/>
              </a:buClr>
              <a:buSzPts val="1800"/>
              <a:buChar char="❖"/>
            </a:pPr>
            <a:r>
              <a:rPr i="1" lang="en-GB">
                <a:solidFill>
                  <a:schemeClr val="lt1"/>
                </a:solidFill>
              </a:rPr>
              <a:t>SCHOOLS</a:t>
            </a:r>
            <a:endParaRPr i="1">
              <a:solidFill>
                <a:schemeClr val="lt1"/>
              </a:solidFill>
            </a:endParaRPr>
          </a:p>
          <a:p>
            <a:pPr indent="-342900" lvl="0" marL="457200" rtl="0" algn="l">
              <a:spcBef>
                <a:spcPts val="0"/>
              </a:spcBef>
              <a:spcAft>
                <a:spcPts val="0"/>
              </a:spcAft>
              <a:buClr>
                <a:schemeClr val="lt1"/>
              </a:buClr>
              <a:buSzPts val="1800"/>
              <a:buChar char="❖"/>
            </a:pPr>
            <a:r>
              <a:rPr i="1" lang="en-GB">
                <a:solidFill>
                  <a:schemeClr val="lt1"/>
                </a:solidFill>
              </a:rPr>
              <a:t>PETROL STATIONS</a:t>
            </a:r>
            <a:endParaRPr i="1">
              <a:solidFill>
                <a:schemeClr val="lt1"/>
              </a:solidFill>
            </a:endParaRPr>
          </a:p>
          <a:p>
            <a:pPr indent="-342900" lvl="0" marL="457200" rtl="0" algn="l">
              <a:spcBef>
                <a:spcPts val="0"/>
              </a:spcBef>
              <a:spcAft>
                <a:spcPts val="0"/>
              </a:spcAft>
              <a:buClr>
                <a:schemeClr val="lt1"/>
              </a:buClr>
              <a:buSzPts val="1800"/>
              <a:buChar char="❖"/>
            </a:pPr>
            <a:r>
              <a:rPr i="1" lang="en-GB">
                <a:solidFill>
                  <a:schemeClr val="lt1"/>
                </a:solidFill>
              </a:rPr>
              <a:t>KIRANA STORES</a:t>
            </a:r>
            <a:endParaRPr i="1">
              <a:solidFill>
                <a:schemeClr val="lt1"/>
              </a:solidFill>
            </a:endParaRPr>
          </a:p>
        </p:txBody>
      </p:sp>
      <p:pic>
        <p:nvPicPr>
          <p:cNvPr id="80" name="Google Shape;80;p16"/>
          <p:cNvPicPr preferRelativeResize="0"/>
          <p:nvPr/>
        </p:nvPicPr>
        <p:blipFill>
          <a:blip r:embed="rId4">
            <a:alphaModFix/>
          </a:blip>
          <a:stretch>
            <a:fillRect/>
          </a:stretch>
        </p:blipFill>
        <p:spPr>
          <a:xfrm>
            <a:off x="245400" y="3170200"/>
            <a:ext cx="3420500" cy="1730125"/>
          </a:xfrm>
          <a:prstGeom prst="rect">
            <a:avLst/>
          </a:prstGeom>
          <a:noFill/>
          <a:ln>
            <a:noFill/>
          </a:ln>
        </p:spPr>
      </p:pic>
      <p:pic>
        <p:nvPicPr>
          <p:cNvPr id="81" name="Google Shape;81;p16"/>
          <p:cNvPicPr preferRelativeResize="0"/>
          <p:nvPr/>
        </p:nvPicPr>
        <p:blipFill>
          <a:blip r:embed="rId5">
            <a:alphaModFix/>
          </a:blip>
          <a:stretch>
            <a:fillRect/>
          </a:stretch>
        </p:blipFill>
        <p:spPr>
          <a:xfrm>
            <a:off x="4124150" y="981900"/>
            <a:ext cx="4675900" cy="2412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52"/>
          <p:cNvSpPr txBox="1"/>
          <p:nvPr/>
        </p:nvSpPr>
        <p:spPr>
          <a:xfrm>
            <a:off x="2987250" y="463775"/>
            <a:ext cx="3169500" cy="708000"/>
          </a:xfrm>
          <a:prstGeom prst="rect">
            <a:avLst/>
          </a:prstGeom>
          <a:no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GB" sz="3400" u="sng">
                <a:solidFill>
                  <a:schemeClr val="lt1"/>
                </a:solidFill>
              </a:rPr>
              <a:t>REFERENCES</a:t>
            </a:r>
            <a:endParaRPr b="1" i="1" sz="3400" u="sng">
              <a:solidFill>
                <a:schemeClr val="lt1"/>
              </a:solidFill>
            </a:endParaRPr>
          </a:p>
        </p:txBody>
      </p:sp>
      <p:sp>
        <p:nvSpPr>
          <p:cNvPr id="335" name="Google Shape;335;p52"/>
          <p:cNvSpPr txBox="1"/>
          <p:nvPr/>
        </p:nvSpPr>
        <p:spPr>
          <a:xfrm>
            <a:off x="0" y="1524800"/>
            <a:ext cx="9144000" cy="1800900"/>
          </a:xfrm>
          <a:prstGeom prst="rect">
            <a:avLst/>
          </a:prstGeom>
          <a:noFill/>
          <a:ln>
            <a:noFill/>
          </a:ln>
        </p:spPr>
        <p:txBody>
          <a:bodyPr anchorCtr="0" anchor="t" bIns="91425" lIns="91425" spcFirstLastPara="1" rIns="91425" wrap="square" tIns="91425">
            <a:spAutoFit/>
          </a:bodyPr>
          <a:lstStyle/>
          <a:p>
            <a:pPr indent="-361950" lvl="0" marL="457200" rtl="0" algn="l">
              <a:lnSpc>
                <a:spcPct val="128571"/>
              </a:lnSpc>
              <a:spcBef>
                <a:spcPts val="0"/>
              </a:spcBef>
              <a:spcAft>
                <a:spcPts val="0"/>
              </a:spcAft>
              <a:buClr>
                <a:srgbClr val="0F1111"/>
              </a:buClr>
              <a:buSzPts val="2100"/>
              <a:buChar char="❖"/>
            </a:pPr>
            <a:r>
              <a:rPr i="1" lang="en-GB" sz="2100">
                <a:solidFill>
                  <a:srgbClr val="0F1111"/>
                </a:solidFill>
                <a:highlight>
                  <a:srgbClr val="FFFFFF"/>
                </a:highlight>
              </a:rPr>
              <a:t>India’s Readiness for Digital Economy: Cashless Economy(by Ajit Roy)</a:t>
            </a:r>
            <a:endParaRPr i="1" sz="2100">
              <a:solidFill>
                <a:srgbClr val="0F1111"/>
              </a:solidFill>
              <a:highlight>
                <a:srgbClr val="FFFFFF"/>
              </a:highlight>
            </a:endParaRPr>
          </a:p>
          <a:p>
            <a:pPr indent="-355600" lvl="0" marL="457200" rtl="0" algn="l">
              <a:spcBef>
                <a:spcPts val="0"/>
              </a:spcBef>
              <a:spcAft>
                <a:spcPts val="0"/>
              </a:spcAft>
              <a:buClr>
                <a:schemeClr val="lt1"/>
              </a:buClr>
              <a:buSzPts val="2000"/>
              <a:buChar char="❖"/>
            </a:pPr>
            <a:r>
              <a:rPr i="1" lang="en-GB" sz="2000" u="sng">
                <a:solidFill>
                  <a:schemeClr val="lt1"/>
                </a:solidFill>
                <a:hlinkClick r:id="rId4">
                  <a:extLst>
                    <a:ext uri="{A12FA001-AC4F-418D-AE19-62706E023703}">
                      <ahyp:hlinkClr val="tx"/>
                    </a:ext>
                  </a:extLst>
                </a:hlinkClick>
              </a:rPr>
              <a:t>https://en.wikipedia.org/wiki/Cashless_society</a:t>
            </a:r>
            <a:r>
              <a:rPr i="1" lang="en-GB" sz="2000">
                <a:solidFill>
                  <a:schemeClr val="lt1"/>
                </a:solidFill>
              </a:rPr>
              <a:t> (Wikipedia)</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u="sng">
                <a:solidFill>
                  <a:schemeClr val="lt1"/>
                </a:solidFill>
                <a:hlinkClick r:id="rId5">
                  <a:extLst>
                    <a:ext uri="{A12FA001-AC4F-418D-AE19-62706E023703}">
                      <ahyp:hlinkClr val="tx"/>
                    </a:ext>
                  </a:extLst>
                </a:hlinkClick>
              </a:rPr>
              <a:t>https://timesofindia.indiatimes.com/blogs/voices/the-possibility-of-a-cashless-society-speeds-up-in-india/</a:t>
            </a:r>
            <a:r>
              <a:rPr i="1" lang="en-GB" sz="2000">
                <a:solidFill>
                  <a:schemeClr val="lt1"/>
                </a:solidFill>
              </a:rPr>
              <a:t> (Article).</a:t>
            </a:r>
            <a:endParaRPr i="1" sz="2000">
              <a:solidFill>
                <a:schemeClr val="lt1"/>
              </a:solidFill>
            </a:endParaRPr>
          </a:p>
          <a:p>
            <a:pPr indent="0" lvl="0" marL="0" rtl="0" algn="l">
              <a:spcBef>
                <a:spcPts val="0"/>
              </a:spcBef>
              <a:spcAft>
                <a:spcPts val="0"/>
              </a:spcAft>
              <a:buNone/>
            </a:pPr>
            <a:r>
              <a:t/>
            </a:r>
            <a:endParaRPr sz="18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pic>
        <p:nvPicPr>
          <p:cNvPr id="340" name="Google Shape;340;p53"/>
          <p:cNvPicPr preferRelativeResize="0"/>
          <p:nvPr/>
        </p:nvPicPr>
        <p:blipFill>
          <a:blip r:embed="rId4">
            <a:alphaModFix/>
          </a:blip>
          <a:stretch>
            <a:fillRect/>
          </a:stretch>
        </p:blipFill>
        <p:spPr>
          <a:xfrm>
            <a:off x="0" y="0"/>
            <a:ext cx="9143998"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64775" y="123875"/>
            <a:ext cx="3880800" cy="7194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i="1" lang="en-GB" sz="3100">
                <a:solidFill>
                  <a:schemeClr val="lt1"/>
                </a:solidFill>
              </a:rPr>
              <a:t>WHY CASHLESS ?</a:t>
            </a:r>
            <a:endParaRPr b="1" i="1" sz="3100">
              <a:solidFill>
                <a:schemeClr val="lt1"/>
              </a:solidFill>
            </a:endParaRPr>
          </a:p>
        </p:txBody>
      </p:sp>
      <p:sp>
        <p:nvSpPr>
          <p:cNvPr id="87" name="Google Shape;87;p17"/>
          <p:cNvSpPr txBox="1"/>
          <p:nvPr>
            <p:ph idx="1" type="body"/>
          </p:nvPr>
        </p:nvSpPr>
        <p:spPr>
          <a:xfrm>
            <a:off x="0" y="572700"/>
            <a:ext cx="9144000" cy="4570800"/>
          </a:xfrm>
          <a:prstGeom prst="rect">
            <a:avLst/>
          </a:prstGeom>
        </p:spPr>
        <p:txBody>
          <a:bodyPr anchorCtr="0" anchor="t" bIns="91425" lIns="91425" spcFirstLastPara="1" rIns="91425" wrap="square" tIns="91425">
            <a:normAutofit/>
          </a:bodyPr>
          <a:lstStyle/>
          <a:p>
            <a:pPr indent="0" lvl="0" marL="457200" rtl="0" algn="ctr">
              <a:spcBef>
                <a:spcPts val="0"/>
              </a:spcBef>
              <a:spcAft>
                <a:spcPts val="1200"/>
              </a:spcAft>
              <a:buNone/>
            </a:pPr>
            <a:r>
              <a:rPr lang="en-GB">
                <a:solidFill>
                  <a:schemeClr val="lt1"/>
                </a:solidFill>
              </a:rPr>
              <a:t>                                                                                                 </a:t>
            </a:r>
            <a:endParaRPr>
              <a:solidFill>
                <a:schemeClr val="lt1"/>
              </a:solidFill>
            </a:endParaRPr>
          </a:p>
        </p:txBody>
      </p:sp>
      <p:sp>
        <p:nvSpPr>
          <p:cNvPr id="88" name="Google Shape;88;p17"/>
          <p:cNvSpPr/>
          <p:nvPr/>
        </p:nvSpPr>
        <p:spPr>
          <a:xfrm>
            <a:off x="64775" y="946801"/>
            <a:ext cx="5761425" cy="5727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ADVANTEGES TO PEOPLE</a:t>
            </a:r>
          </a:p>
        </p:txBody>
      </p:sp>
      <p:sp>
        <p:nvSpPr>
          <p:cNvPr id="89" name="Google Shape;89;p17"/>
          <p:cNvSpPr txBox="1"/>
          <p:nvPr/>
        </p:nvSpPr>
        <p:spPr>
          <a:xfrm>
            <a:off x="271200" y="1575625"/>
            <a:ext cx="4432800" cy="2555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Char char="❖"/>
            </a:pPr>
            <a:r>
              <a:rPr i="1" lang="en-GB" sz="2200">
                <a:solidFill>
                  <a:schemeClr val="lt1"/>
                </a:solidFill>
              </a:rPr>
              <a:t>Saves Money and Time.</a:t>
            </a:r>
            <a:endParaRPr i="1" sz="2200">
              <a:solidFill>
                <a:schemeClr val="lt1"/>
              </a:solidFill>
            </a:endParaRPr>
          </a:p>
          <a:p>
            <a:pPr indent="-368300" lvl="0" marL="457200" rtl="0" algn="l">
              <a:spcBef>
                <a:spcPts val="0"/>
              </a:spcBef>
              <a:spcAft>
                <a:spcPts val="0"/>
              </a:spcAft>
              <a:buClr>
                <a:schemeClr val="lt1"/>
              </a:buClr>
              <a:buSzPts val="2200"/>
              <a:buChar char="❖"/>
            </a:pPr>
            <a:r>
              <a:rPr i="1" lang="en-GB" sz="2200">
                <a:solidFill>
                  <a:schemeClr val="lt1"/>
                </a:solidFill>
              </a:rPr>
              <a:t>Less Cash Decreased Crime.</a:t>
            </a:r>
            <a:endParaRPr i="1" sz="2200">
              <a:solidFill>
                <a:schemeClr val="lt1"/>
              </a:solidFill>
            </a:endParaRPr>
          </a:p>
          <a:p>
            <a:pPr indent="-368300" lvl="0" marL="457200" rtl="0" algn="l">
              <a:spcBef>
                <a:spcPts val="0"/>
              </a:spcBef>
              <a:spcAft>
                <a:spcPts val="0"/>
              </a:spcAft>
              <a:buClr>
                <a:schemeClr val="lt1"/>
              </a:buClr>
              <a:buSzPts val="2200"/>
              <a:buChar char="❖"/>
            </a:pPr>
            <a:r>
              <a:rPr i="1" lang="en-GB" sz="2200">
                <a:solidFill>
                  <a:schemeClr val="lt1"/>
                </a:solidFill>
              </a:rPr>
              <a:t>Avoid Risk Of Carrying Cash.</a:t>
            </a:r>
            <a:endParaRPr i="1" sz="2200">
              <a:solidFill>
                <a:schemeClr val="lt1"/>
              </a:solidFill>
            </a:endParaRPr>
          </a:p>
          <a:p>
            <a:pPr indent="-368300" lvl="0" marL="457200" rtl="0" algn="l">
              <a:spcBef>
                <a:spcPts val="0"/>
              </a:spcBef>
              <a:spcAft>
                <a:spcPts val="0"/>
              </a:spcAft>
              <a:buClr>
                <a:schemeClr val="lt1"/>
              </a:buClr>
              <a:buSzPts val="2200"/>
              <a:buChar char="❖"/>
            </a:pPr>
            <a:r>
              <a:rPr i="1" lang="en-GB" sz="2200">
                <a:solidFill>
                  <a:schemeClr val="lt1"/>
                </a:solidFill>
              </a:rPr>
              <a:t>Fake Currency Can Be Avoided.</a:t>
            </a:r>
            <a:endParaRPr i="1" sz="2200">
              <a:solidFill>
                <a:schemeClr val="lt1"/>
              </a:solidFill>
            </a:endParaRPr>
          </a:p>
          <a:p>
            <a:pPr indent="-368300" lvl="0" marL="457200" rtl="0" algn="l">
              <a:spcBef>
                <a:spcPts val="0"/>
              </a:spcBef>
              <a:spcAft>
                <a:spcPts val="0"/>
              </a:spcAft>
              <a:buClr>
                <a:schemeClr val="lt1"/>
              </a:buClr>
              <a:buSzPts val="2200"/>
              <a:buChar char="❖"/>
            </a:pPr>
            <a:r>
              <a:rPr i="1" lang="en-GB" sz="2200">
                <a:solidFill>
                  <a:schemeClr val="lt1"/>
                </a:solidFill>
              </a:rPr>
              <a:t>Tracking Of Transactions Is Possible.</a:t>
            </a:r>
            <a:endParaRPr i="1" sz="2200">
              <a:solidFill>
                <a:schemeClr val="lt1"/>
              </a:solidFill>
            </a:endParaRPr>
          </a:p>
        </p:txBody>
      </p:sp>
      <p:pic>
        <p:nvPicPr>
          <p:cNvPr id="90" name="Google Shape;90;p17"/>
          <p:cNvPicPr preferRelativeResize="0"/>
          <p:nvPr/>
        </p:nvPicPr>
        <p:blipFill>
          <a:blip r:embed="rId4">
            <a:alphaModFix/>
          </a:blip>
          <a:stretch>
            <a:fillRect/>
          </a:stretch>
        </p:blipFill>
        <p:spPr>
          <a:xfrm>
            <a:off x="4792475" y="1643400"/>
            <a:ext cx="3880700" cy="307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0" y="252500"/>
            <a:ext cx="6756000" cy="696000"/>
          </a:xfrm>
          <a:prstGeom prst="rect">
            <a:avLst/>
          </a:prstGeom>
          <a:ln cap="flat" cmpd="sng" w="38100">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i="1" lang="en-GB">
                <a:solidFill>
                  <a:schemeClr val="lt1"/>
                </a:solidFill>
              </a:rPr>
              <a:t>BENEFITS OF CASHLESS SOCIETY :-</a:t>
            </a:r>
            <a:endParaRPr b="1" i="1">
              <a:solidFill>
                <a:schemeClr val="lt1"/>
              </a:solidFill>
            </a:endParaRPr>
          </a:p>
        </p:txBody>
      </p:sp>
      <p:sp>
        <p:nvSpPr>
          <p:cNvPr id="96" name="Google Shape;96;p18"/>
          <p:cNvSpPr txBox="1"/>
          <p:nvPr>
            <p:ph idx="1" type="body"/>
          </p:nvPr>
        </p:nvSpPr>
        <p:spPr>
          <a:xfrm>
            <a:off x="93500" y="1037975"/>
            <a:ext cx="9144000" cy="4264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lt1"/>
              </a:buClr>
              <a:buSzPts val="2000"/>
              <a:buChar char="❖"/>
            </a:pPr>
            <a:r>
              <a:rPr i="1" lang="en-GB" sz="2000">
                <a:solidFill>
                  <a:schemeClr val="lt1"/>
                </a:solidFill>
              </a:rPr>
              <a:t>COST REDUCTION</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RISK REDUCTION</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EFFICIENT AND CONVENIENT</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TIME SAVING</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TRACKING SPENDS</a:t>
            </a:r>
            <a:endParaRPr i="1" sz="2000">
              <a:solidFill>
                <a:schemeClr val="lt1"/>
              </a:solidFill>
            </a:endParaRPr>
          </a:p>
          <a:p>
            <a:pPr indent="-355600" lvl="0" marL="457200" rtl="0" algn="l">
              <a:spcBef>
                <a:spcPts val="0"/>
              </a:spcBef>
              <a:spcAft>
                <a:spcPts val="0"/>
              </a:spcAft>
              <a:buClr>
                <a:schemeClr val="lt1"/>
              </a:buClr>
              <a:buSzPts val="2000"/>
              <a:buChar char="❖"/>
            </a:pPr>
            <a:r>
              <a:rPr i="1" lang="en-GB" sz="2000">
                <a:solidFill>
                  <a:schemeClr val="lt1"/>
                </a:solidFill>
              </a:rPr>
              <a:t>INCREASED TRANSPARENCY</a:t>
            </a:r>
            <a:endParaRPr i="1" sz="2000">
              <a:solidFill>
                <a:schemeClr val="lt1"/>
              </a:solidFill>
            </a:endParaRPr>
          </a:p>
        </p:txBody>
      </p:sp>
      <p:pic>
        <p:nvPicPr>
          <p:cNvPr id="97" name="Google Shape;97;p18"/>
          <p:cNvPicPr preferRelativeResize="0"/>
          <p:nvPr/>
        </p:nvPicPr>
        <p:blipFill>
          <a:blip r:embed="rId4">
            <a:alphaModFix/>
          </a:blip>
          <a:stretch>
            <a:fillRect/>
          </a:stretch>
        </p:blipFill>
        <p:spPr>
          <a:xfrm>
            <a:off x="3497600" y="3281850"/>
            <a:ext cx="5339876" cy="1665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480050" y="89650"/>
            <a:ext cx="3936300" cy="6375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406400" lvl="0" marL="457200" rtl="0" algn="l">
              <a:spcBef>
                <a:spcPts val="0"/>
              </a:spcBef>
              <a:spcAft>
                <a:spcPts val="0"/>
              </a:spcAft>
              <a:buClr>
                <a:schemeClr val="lt1"/>
              </a:buClr>
              <a:buSzPts val="2800"/>
              <a:buAutoNum type="arabicParenR"/>
            </a:pPr>
            <a:r>
              <a:rPr b="1" i="1" lang="en-GB">
                <a:solidFill>
                  <a:schemeClr val="lt1"/>
                </a:solidFill>
              </a:rPr>
              <a:t>COST REDUCTION</a:t>
            </a:r>
            <a:endParaRPr b="1" i="1">
              <a:solidFill>
                <a:schemeClr val="lt1"/>
              </a:solidFill>
            </a:endParaRPr>
          </a:p>
        </p:txBody>
      </p:sp>
      <p:sp>
        <p:nvSpPr>
          <p:cNvPr id="103" name="Google Shape;103;p19"/>
          <p:cNvSpPr txBox="1"/>
          <p:nvPr>
            <p:ph idx="1" type="body"/>
          </p:nvPr>
        </p:nvSpPr>
        <p:spPr>
          <a:xfrm>
            <a:off x="311700" y="671700"/>
            <a:ext cx="8520600" cy="38973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lt1"/>
              </a:buClr>
              <a:buSzPts val="2200"/>
              <a:buChar char="❖"/>
            </a:pPr>
            <a:r>
              <a:rPr i="1" lang="en-GB" sz="2200">
                <a:solidFill>
                  <a:schemeClr val="lt1"/>
                </a:solidFill>
              </a:rPr>
              <a:t>Reducing cost of printing of cash.</a:t>
            </a:r>
            <a:endParaRPr i="1" sz="2200">
              <a:solidFill>
                <a:schemeClr val="lt1"/>
              </a:solidFill>
            </a:endParaRPr>
          </a:p>
          <a:p>
            <a:pPr indent="-368300" lvl="0" marL="457200" rtl="0" algn="l">
              <a:spcBef>
                <a:spcPts val="0"/>
              </a:spcBef>
              <a:spcAft>
                <a:spcPts val="0"/>
              </a:spcAft>
              <a:buClr>
                <a:schemeClr val="lt1"/>
              </a:buClr>
              <a:buSzPts val="2200"/>
              <a:buChar char="❖"/>
            </a:pPr>
            <a:r>
              <a:rPr i="1" lang="en-GB" sz="2200">
                <a:solidFill>
                  <a:schemeClr val="lt1"/>
                </a:solidFill>
              </a:rPr>
              <a:t>Reducing cost of storing of cash.</a:t>
            </a:r>
            <a:endParaRPr i="1" sz="2200">
              <a:solidFill>
                <a:schemeClr val="lt1"/>
              </a:solidFill>
            </a:endParaRPr>
          </a:p>
          <a:p>
            <a:pPr indent="-368300" lvl="0" marL="457200" rtl="0" algn="l">
              <a:spcBef>
                <a:spcPts val="0"/>
              </a:spcBef>
              <a:spcAft>
                <a:spcPts val="0"/>
              </a:spcAft>
              <a:buClr>
                <a:schemeClr val="lt1"/>
              </a:buClr>
              <a:buSzPts val="2200"/>
              <a:buChar char="❖"/>
            </a:pPr>
            <a:r>
              <a:rPr i="1" lang="en-GB" sz="2200">
                <a:solidFill>
                  <a:schemeClr val="lt1"/>
                </a:solidFill>
              </a:rPr>
              <a:t>Reducing cost of transportation of cash.</a:t>
            </a:r>
            <a:endParaRPr i="1" sz="2200">
              <a:solidFill>
                <a:schemeClr val="lt1"/>
              </a:solidFill>
            </a:endParaRPr>
          </a:p>
        </p:txBody>
      </p:sp>
      <p:pic>
        <p:nvPicPr>
          <p:cNvPr id="104" name="Google Shape;104;p19"/>
          <p:cNvPicPr preferRelativeResize="0"/>
          <p:nvPr/>
        </p:nvPicPr>
        <p:blipFill>
          <a:blip r:embed="rId4">
            <a:alphaModFix/>
          </a:blip>
          <a:stretch>
            <a:fillRect/>
          </a:stretch>
        </p:blipFill>
        <p:spPr>
          <a:xfrm>
            <a:off x="725975" y="2253613"/>
            <a:ext cx="4381500" cy="265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idx="4294967295" type="body"/>
          </p:nvPr>
        </p:nvSpPr>
        <p:spPr>
          <a:xfrm>
            <a:off x="311700" y="179900"/>
            <a:ext cx="8520600" cy="268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2150">
                <a:solidFill>
                  <a:schemeClr val="lt1"/>
                </a:solidFill>
              </a:rPr>
              <a:t>In an interview to Business Today's Dipak Mondal, NITI Aayog CEO Amitabh Kant said that the RBI and other commercial banks spend Rs 21,000 crore every year on currency management operations.</a:t>
            </a:r>
            <a:endParaRPr i="1" sz="2150">
              <a:solidFill>
                <a:schemeClr val="lt1"/>
              </a:solidFill>
            </a:endParaRPr>
          </a:p>
          <a:p>
            <a:pPr indent="0" lvl="0" marL="0" rtl="0" algn="l">
              <a:spcBef>
                <a:spcPts val="1200"/>
              </a:spcBef>
              <a:spcAft>
                <a:spcPts val="1200"/>
              </a:spcAft>
              <a:buNone/>
            </a:pPr>
            <a:r>
              <a:rPr i="1" lang="en-GB" sz="2250">
                <a:solidFill>
                  <a:schemeClr val="lt1"/>
                </a:solidFill>
              </a:rPr>
              <a:t>Niti Aayog CEO said, "The major objective is to increase the adoption and use of digital payments in India so that cash usage drops to 5-6 percent of GDP."</a:t>
            </a:r>
            <a:endParaRPr i="1" sz="3050">
              <a:solidFill>
                <a:schemeClr val="lt1"/>
              </a:solidFill>
            </a:endParaRPr>
          </a:p>
        </p:txBody>
      </p:sp>
      <p:pic>
        <p:nvPicPr>
          <p:cNvPr id="110" name="Google Shape;110;p20"/>
          <p:cNvPicPr preferRelativeResize="0"/>
          <p:nvPr/>
        </p:nvPicPr>
        <p:blipFill>
          <a:blip r:embed="rId4">
            <a:alphaModFix/>
          </a:blip>
          <a:stretch>
            <a:fillRect/>
          </a:stretch>
        </p:blipFill>
        <p:spPr>
          <a:xfrm>
            <a:off x="5129366" y="2683954"/>
            <a:ext cx="3389563" cy="225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title"/>
          </p:nvPr>
        </p:nvSpPr>
        <p:spPr>
          <a:xfrm>
            <a:off x="231525" y="314100"/>
            <a:ext cx="3813000" cy="655500"/>
          </a:xfrm>
          <a:prstGeom prst="rect">
            <a:avLst/>
          </a:prstGeom>
          <a:ln cap="flat" cmpd="sng" w="38100">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i="1" lang="en-GB">
                <a:solidFill>
                  <a:schemeClr val="lt1"/>
                </a:solidFill>
              </a:rPr>
              <a:t>2)</a:t>
            </a:r>
            <a:r>
              <a:rPr lang="en-GB">
                <a:solidFill>
                  <a:schemeClr val="lt1"/>
                </a:solidFill>
              </a:rPr>
              <a:t> </a:t>
            </a:r>
            <a:r>
              <a:rPr b="1" i="1" lang="en-GB">
                <a:solidFill>
                  <a:schemeClr val="lt1"/>
                </a:solidFill>
              </a:rPr>
              <a:t>RISK REDUCTION</a:t>
            </a:r>
            <a:r>
              <a:rPr lang="en-GB">
                <a:solidFill>
                  <a:schemeClr val="lt1"/>
                </a:solidFill>
              </a:rPr>
              <a:t> </a:t>
            </a:r>
            <a:endParaRPr>
              <a:solidFill>
                <a:schemeClr val="lt1"/>
              </a:solidFill>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21"/>
          <p:cNvPicPr preferRelativeResize="0"/>
          <p:nvPr/>
        </p:nvPicPr>
        <p:blipFill>
          <a:blip r:embed="rId4">
            <a:alphaModFix/>
          </a:blip>
          <a:stretch>
            <a:fillRect/>
          </a:stretch>
        </p:blipFill>
        <p:spPr>
          <a:xfrm>
            <a:off x="231525" y="1152475"/>
            <a:ext cx="4238625" cy="3778150"/>
          </a:xfrm>
          <a:prstGeom prst="rect">
            <a:avLst/>
          </a:prstGeom>
          <a:noFill/>
          <a:ln>
            <a:noFill/>
          </a:ln>
        </p:spPr>
      </p:pic>
      <p:sp>
        <p:nvSpPr>
          <p:cNvPr id="118" name="Google Shape;118;p21"/>
          <p:cNvSpPr txBox="1"/>
          <p:nvPr/>
        </p:nvSpPr>
        <p:spPr>
          <a:xfrm>
            <a:off x="4716525" y="1575775"/>
            <a:ext cx="3813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a:solidFill>
                  <a:schemeClr val="lt1"/>
                </a:solidFill>
              </a:rPr>
              <a:t>Their is no need to carry cash,</a:t>
            </a:r>
            <a:endParaRPr i="1" sz="2400">
              <a:solidFill>
                <a:schemeClr val="lt1"/>
              </a:solidFill>
            </a:endParaRPr>
          </a:p>
          <a:p>
            <a:pPr indent="0" lvl="0" marL="0" rtl="0" algn="l">
              <a:spcBef>
                <a:spcPts val="0"/>
              </a:spcBef>
              <a:spcAft>
                <a:spcPts val="0"/>
              </a:spcAft>
              <a:buNone/>
            </a:pPr>
            <a:r>
              <a:rPr i="1" lang="en-GB" sz="2400">
                <a:solidFill>
                  <a:schemeClr val="lt1"/>
                </a:solidFill>
              </a:rPr>
              <a:t>Because while carrying cash it is a risk of any kind of accident.</a:t>
            </a:r>
            <a:endParaRPr i="1" sz="2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